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7561263"/>
  <p:notesSz cx="6735763" cy="9866313"/>
  <p:defaultTextStyle>
    <a:defPPr>
      <a:defRPr lang="ja-JP"/>
    </a:defPPr>
    <a:lvl1pPr marL="0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21496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42993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64491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85987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607484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128980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50478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71974" algn="l" defTabSz="1042993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2E1"/>
    <a:srgbClr val="FFB1AF"/>
    <a:srgbClr val="FFCC66"/>
    <a:srgbClr val="FACA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383" autoAdjust="0"/>
  </p:normalViewPr>
  <p:slideViewPr>
    <p:cSldViewPr>
      <p:cViewPr>
        <p:scale>
          <a:sx n="100" d="100"/>
          <a:sy n="100" d="100"/>
        </p:scale>
        <p:origin x="-1224" y="7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650" cy="493042"/>
          </a:xfrm>
          <a:prstGeom prst="rect">
            <a:avLst/>
          </a:prstGeom>
        </p:spPr>
        <p:txBody>
          <a:bodyPr vert="horz" lIns="62796" tIns="31398" rIns="62796" bIns="31398" rtlCol="0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945" y="0"/>
            <a:ext cx="2919734" cy="493042"/>
          </a:xfrm>
          <a:prstGeom prst="rect">
            <a:avLst/>
          </a:prstGeom>
        </p:spPr>
        <p:txBody>
          <a:bodyPr vert="horz" lIns="62796" tIns="31398" rIns="62796" bIns="31398" rtlCol="0"/>
          <a:lstStyle>
            <a:lvl1pPr algn="r">
              <a:defRPr sz="800"/>
            </a:lvl1pPr>
          </a:lstStyle>
          <a:p>
            <a:fld id="{E8899869-0079-4111-89C5-27D5585F46B1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52475" y="739775"/>
            <a:ext cx="52308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796" tIns="31398" rIns="62796" bIns="3139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118" y="4686088"/>
            <a:ext cx="5388610" cy="4440662"/>
          </a:xfrm>
          <a:prstGeom prst="rect">
            <a:avLst/>
          </a:prstGeom>
        </p:spPr>
        <p:txBody>
          <a:bodyPr vert="horz" lIns="62796" tIns="31398" rIns="62796" bIns="3139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80"/>
            <a:ext cx="2918650" cy="493042"/>
          </a:xfrm>
          <a:prstGeom prst="rect">
            <a:avLst/>
          </a:prstGeom>
        </p:spPr>
        <p:txBody>
          <a:bodyPr vert="horz" lIns="62796" tIns="31398" rIns="62796" bIns="31398" rtlCol="0" anchor="b"/>
          <a:lstStyle>
            <a:lvl1pPr algn="l">
              <a:defRPr sz="8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945" y="9371080"/>
            <a:ext cx="2919734" cy="493042"/>
          </a:xfrm>
          <a:prstGeom prst="rect">
            <a:avLst/>
          </a:prstGeom>
        </p:spPr>
        <p:txBody>
          <a:bodyPr vert="horz" lIns="62796" tIns="31398" rIns="62796" bIns="31398" rtlCol="0" anchor="b"/>
          <a:lstStyle>
            <a:lvl1pPr algn="r">
              <a:defRPr sz="800"/>
            </a:lvl1pPr>
          </a:lstStyle>
          <a:p>
            <a:fld id="{74B71FBA-F359-4FCA-9E36-6FD3DF0D72AD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1142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96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93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491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87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484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980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478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974" algn="l" defTabSz="1042993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861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067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52716" y="302803"/>
            <a:ext cx="2406015" cy="64515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4670" y="302803"/>
            <a:ext cx="7039822" cy="64515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6761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096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29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4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9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4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864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427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2" y="1692535"/>
            <a:ext cx="4724775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496" indent="0">
              <a:buNone/>
              <a:defRPr sz="2300" b="1"/>
            </a:lvl2pPr>
            <a:lvl3pPr marL="1042993" indent="0">
              <a:buNone/>
              <a:defRPr sz="2000" b="1"/>
            </a:lvl3pPr>
            <a:lvl4pPr marL="1564491" indent="0">
              <a:buNone/>
              <a:defRPr sz="1800" b="1"/>
            </a:lvl4pPr>
            <a:lvl5pPr marL="2085987" indent="0">
              <a:buNone/>
              <a:defRPr sz="1800" b="1"/>
            </a:lvl5pPr>
            <a:lvl6pPr marL="2607484" indent="0">
              <a:buNone/>
              <a:defRPr sz="1800" b="1"/>
            </a:lvl6pPr>
            <a:lvl7pPr marL="3128980" indent="0">
              <a:buNone/>
              <a:defRPr sz="1800" b="1"/>
            </a:lvl7pPr>
            <a:lvl8pPr marL="3650478" indent="0">
              <a:buNone/>
              <a:defRPr sz="1800" b="1"/>
            </a:lvl8pPr>
            <a:lvl9pPr marL="417197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34672" y="2397902"/>
            <a:ext cx="4724775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32101" y="1692535"/>
            <a:ext cx="4726631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21496" indent="0">
              <a:buNone/>
              <a:defRPr sz="2300" b="1"/>
            </a:lvl2pPr>
            <a:lvl3pPr marL="1042993" indent="0">
              <a:buNone/>
              <a:defRPr sz="2000" b="1"/>
            </a:lvl3pPr>
            <a:lvl4pPr marL="1564491" indent="0">
              <a:buNone/>
              <a:defRPr sz="1800" b="1"/>
            </a:lvl4pPr>
            <a:lvl5pPr marL="2085987" indent="0">
              <a:buNone/>
              <a:defRPr sz="1800" b="1"/>
            </a:lvl5pPr>
            <a:lvl6pPr marL="2607484" indent="0">
              <a:buNone/>
              <a:defRPr sz="1800" b="1"/>
            </a:lvl6pPr>
            <a:lvl7pPr marL="3128980" indent="0">
              <a:buNone/>
              <a:defRPr sz="1800" b="1"/>
            </a:lvl7pPr>
            <a:lvl8pPr marL="3650478" indent="0">
              <a:buNone/>
              <a:defRPr sz="1800" b="1"/>
            </a:lvl8pPr>
            <a:lvl9pPr marL="4171974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32101" y="2397902"/>
            <a:ext cx="4726631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771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441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451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34672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496" indent="0">
              <a:buNone/>
              <a:defRPr sz="1400"/>
            </a:lvl2pPr>
            <a:lvl3pPr marL="1042993" indent="0">
              <a:buNone/>
              <a:defRPr sz="1100"/>
            </a:lvl3pPr>
            <a:lvl4pPr marL="1564491" indent="0">
              <a:buNone/>
              <a:defRPr sz="1100"/>
            </a:lvl4pPr>
            <a:lvl5pPr marL="2085987" indent="0">
              <a:buNone/>
              <a:defRPr sz="1100"/>
            </a:lvl5pPr>
            <a:lvl6pPr marL="2607484" indent="0">
              <a:buNone/>
              <a:defRPr sz="1100"/>
            </a:lvl6pPr>
            <a:lvl7pPr marL="3128980" indent="0">
              <a:buNone/>
              <a:defRPr sz="1100"/>
            </a:lvl7pPr>
            <a:lvl8pPr marL="3650478" indent="0">
              <a:buNone/>
              <a:defRPr sz="1100"/>
            </a:lvl8pPr>
            <a:lvl9pPr marL="4171974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265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5981" y="5292885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496" indent="0">
              <a:buNone/>
              <a:defRPr sz="3200"/>
            </a:lvl2pPr>
            <a:lvl3pPr marL="1042993" indent="0">
              <a:buNone/>
              <a:defRPr sz="2800"/>
            </a:lvl3pPr>
            <a:lvl4pPr marL="1564491" indent="0">
              <a:buNone/>
              <a:defRPr sz="2300"/>
            </a:lvl4pPr>
            <a:lvl5pPr marL="2085987" indent="0">
              <a:buNone/>
              <a:defRPr sz="2300"/>
            </a:lvl5pPr>
            <a:lvl6pPr marL="2607484" indent="0">
              <a:buNone/>
              <a:defRPr sz="2300"/>
            </a:lvl6pPr>
            <a:lvl7pPr marL="3128980" indent="0">
              <a:buNone/>
              <a:defRPr sz="2300"/>
            </a:lvl7pPr>
            <a:lvl8pPr marL="3650478" indent="0">
              <a:buNone/>
              <a:defRPr sz="2300"/>
            </a:lvl8pPr>
            <a:lvl9pPr marL="4171974" indent="0">
              <a:buNone/>
              <a:defRPr sz="23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496" indent="0">
              <a:buNone/>
              <a:defRPr sz="1400"/>
            </a:lvl2pPr>
            <a:lvl3pPr marL="1042993" indent="0">
              <a:buNone/>
              <a:defRPr sz="1100"/>
            </a:lvl3pPr>
            <a:lvl4pPr marL="1564491" indent="0">
              <a:buNone/>
              <a:defRPr sz="1100"/>
            </a:lvl4pPr>
            <a:lvl5pPr marL="2085987" indent="0">
              <a:buNone/>
              <a:defRPr sz="1100"/>
            </a:lvl5pPr>
            <a:lvl6pPr marL="2607484" indent="0">
              <a:buNone/>
              <a:defRPr sz="1100"/>
            </a:lvl6pPr>
            <a:lvl7pPr marL="3128980" indent="0">
              <a:buNone/>
              <a:defRPr sz="1100"/>
            </a:lvl7pPr>
            <a:lvl8pPr marL="3650478" indent="0">
              <a:buNone/>
              <a:defRPr sz="1100"/>
            </a:lvl8pPr>
            <a:lvl9pPr marL="4171974" indent="0">
              <a:buNone/>
              <a:defRPr sz="1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271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670" y="302802"/>
            <a:ext cx="9624060" cy="1260211"/>
          </a:xfrm>
          <a:prstGeom prst="rect">
            <a:avLst/>
          </a:prstGeom>
        </p:spPr>
        <p:txBody>
          <a:bodyPr vert="horz" lIns="104299" tIns="52150" rIns="104299" bIns="5215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299" tIns="52150" rIns="104299" bIns="5215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99" tIns="52150" rIns="104299" bIns="5215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47E15-039E-4229-A5BA-7E961C135A70}" type="datetimeFigureOut">
              <a:rPr kumimoji="1" lang="ja-JP" altLang="en-US" smtClean="0"/>
              <a:pPr/>
              <a:t>2017/10/19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53579" y="7008173"/>
            <a:ext cx="3386243" cy="402567"/>
          </a:xfrm>
          <a:prstGeom prst="rect">
            <a:avLst/>
          </a:prstGeom>
        </p:spPr>
        <p:txBody>
          <a:bodyPr vert="horz" lIns="104299" tIns="52150" rIns="104299" bIns="5215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lIns="104299" tIns="52150" rIns="104299" bIns="5215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40986-4DBF-4E16-AA29-8018F96845BE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578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93" rtl="0" eaLnBrk="1" latinLnBrk="0" hangingPunct="1">
        <a:spcBef>
          <a:spcPct val="0"/>
        </a:spcBef>
        <a:buNone/>
        <a:defRPr kumimoji="1" sz="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23" indent="-391123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33" indent="-325935" algn="l" defTabSz="10429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42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238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736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33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29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226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723" indent="-260749" algn="l" defTabSz="10429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96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93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91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87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84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980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478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74" algn="l" defTabSz="1042993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42444" y="108223"/>
            <a:ext cx="4608512" cy="4099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299" tIns="52150" rIns="104299" bIns="52150" spcCol="0"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魚津市</a:t>
            </a:r>
            <a:r>
              <a:rPr lang="ja-JP" altLang="en-US" sz="18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の財政を考える市民会議意見集約</a:t>
            </a:r>
            <a:endParaRPr kumimoji="1" lang="ja-JP" altLang="en-US" sz="18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4" name="フレーム 3"/>
          <p:cNvSpPr/>
          <p:nvPr/>
        </p:nvSpPr>
        <p:spPr>
          <a:xfrm>
            <a:off x="391617" y="574736"/>
            <a:ext cx="1907828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人口減少問題について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19755" y="862768"/>
            <a:ext cx="3240360" cy="162171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①行政サービスの低下は人口減少に直結する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→特定政策分野の強化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②公共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用地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統合小学校跡地等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を宅地として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開発してはどうか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?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+mn-ea"/>
              </a:rPr>
              <a:t>　③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民間の宅地開発の推進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→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吉島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市営住宅跡地開発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</a:t>
            </a:r>
            <a:endParaRPr kumimoji="1"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6844160" y="558712"/>
            <a:ext cx="2159649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公共施設の再編について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7074892" y="862768"/>
            <a:ext cx="2926308" cy="13489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①古い施設の再利用は耐震性の問題あり。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解体にも費用がかかるため、無駄のない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活用方法を検討する必要あり。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→「みえる化」を進めながら検討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②市庁舎の建替え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災害時に機能できるよ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うに。）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→庁内ワーキングチームで検討中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フレーム 8"/>
          <p:cNvSpPr/>
          <p:nvPr/>
        </p:nvSpPr>
        <p:spPr>
          <a:xfrm>
            <a:off x="7506444" y="2334428"/>
            <a:ext cx="1872208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財政運営について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453932" y="2659279"/>
            <a:ext cx="3168352" cy="302678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①市の収入を何とか増やす方法を考えねば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ならない。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→税の徴収率の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UP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等自主財源の確保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②限られた財源の中で、特化した施策に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重点的に力を入れて行くのも一つの方法。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　→特定政策分野の強化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③職員の削減→臨時職員採用はコストダウ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ンになるのでは？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→再任用職員等の活用による定員管理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④市債の利息を下げる努力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→市債の借り換え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利率の見直し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⑤事業の一部を他市町村との共有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広域化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を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 検討しては？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  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→水道事業で薬剤の購入から検討中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⑥コンパクトシティー化も見据えるべき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フレーム 10"/>
          <p:cNvSpPr/>
          <p:nvPr/>
        </p:nvSpPr>
        <p:spPr>
          <a:xfrm>
            <a:off x="6846596" y="5753858"/>
            <a:ext cx="2157214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solidFill>
                  <a:schemeClr val="tx1"/>
                </a:solidFill>
              </a:rPr>
              <a:t>行政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の「みえる化」について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858075" y="6084887"/>
            <a:ext cx="2903314" cy="11765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①広報がまじめな感じ。読みたくなるような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方法を考えてみては？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→手始めに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HP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の改修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スマートフォン対応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②公共施設運営経費の「みえる化」を進め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る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→今後すべての施設に徐々に拡大したい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フレーム 12"/>
          <p:cNvSpPr/>
          <p:nvPr/>
        </p:nvSpPr>
        <p:spPr>
          <a:xfrm>
            <a:off x="90116" y="2656194"/>
            <a:ext cx="1696977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教育について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90117" y="2969341"/>
            <a:ext cx="2952327" cy="13153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①保育園・幼稚園・小学校・中学校と繋がる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教育施策の充実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→英語教育の充実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(ALT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配置の拡充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②福祉と教育が連携しワンストップで対応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 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できる環境づくり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→困窮相談、学習支援等で連携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フレーム 14"/>
          <p:cNvSpPr/>
          <p:nvPr/>
        </p:nvSpPr>
        <p:spPr>
          <a:xfrm>
            <a:off x="3474492" y="5253041"/>
            <a:ext cx="1872208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地域おこし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258468" y="5579629"/>
            <a:ext cx="3274167" cy="182683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①若い人達が、魚津の良い所に気づくような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 わかりやすい事業の実施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→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SNS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を活用した魚津応援キャンペーン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②「魚津のうまい水」の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モンドセレクション最高金賞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　  受賞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を活かした県外への商品の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PR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活動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→日本橋とやま館で販売やイベント等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③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「魚津のうまい水」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の輸出にチャレンジして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  は？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→うまい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水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を使った地場産品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の</a:t>
            </a:r>
            <a:r>
              <a:rPr lang="en-US" altLang="ja-JP" sz="1050" dirty="0" smtClean="0">
                <a:solidFill>
                  <a:schemeClr val="tx1"/>
                </a:solidFill>
                <a:latin typeface="+mn-ea"/>
              </a:rPr>
              <a:t>PR</a:t>
            </a: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フレーム 16"/>
          <p:cNvSpPr/>
          <p:nvPr/>
        </p:nvSpPr>
        <p:spPr>
          <a:xfrm>
            <a:off x="427237" y="4471992"/>
            <a:ext cx="1872208" cy="288032"/>
          </a:xfrm>
          <a:prstGeom prst="frame">
            <a:avLst/>
          </a:prstGeom>
          <a:solidFill>
            <a:srgbClr val="92D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</a:rPr>
              <a:t>高齢社会について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27237" y="4793648"/>
            <a:ext cx="2574926" cy="143525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①アンチエイジングや高齢者の健康づく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err="1" smtClean="0">
                <a:solidFill>
                  <a:schemeClr val="tx1"/>
                </a:solidFill>
                <a:latin typeface="+mn-ea"/>
              </a:rPr>
              <a:t>りを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支援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②行政・企業・地域が協力して、高齢者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 の働きがい・生きがいづく</a:t>
            </a:r>
            <a:r>
              <a:rPr lang="ja-JP" altLang="en-US" sz="1050" dirty="0" err="1" smtClean="0">
                <a:solidFill>
                  <a:schemeClr val="tx1"/>
                </a:solidFill>
                <a:latin typeface="+mn-ea"/>
              </a:rPr>
              <a:t>りによる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健全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 な医療費の削減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→健康センターを中心に健康に関する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+mn-ea"/>
              </a:rPr>
              <a:t>　 事業の推進</a:t>
            </a:r>
            <a:endParaRPr lang="en-US" altLang="ja-JP" sz="105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741724" y="1811767"/>
            <a:ext cx="3088871" cy="2916060"/>
          </a:xfrm>
          <a:prstGeom prst="roundRect">
            <a:avLst/>
          </a:prstGeom>
          <a:solidFill>
            <a:srgbClr val="FFE2E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800" b="1" dirty="0" smtClean="0">
                <a:solidFill>
                  <a:schemeClr val="tx1"/>
                </a:solidFill>
                <a:latin typeface="+mn-ea"/>
              </a:rPr>
              <a:t>◆多世代がバランスよく</a:t>
            </a:r>
            <a:endParaRPr lang="en-US" altLang="ja-JP" sz="18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800" b="1" dirty="0" smtClean="0">
                <a:solidFill>
                  <a:schemeClr val="tx1"/>
                </a:solidFill>
                <a:latin typeface="+mn-ea"/>
              </a:rPr>
              <a:t>暮らせるまちを目指す</a:t>
            </a:r>
            <a:endParaRPr lang="en-US" altLang="ja-JP" sz="18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8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800" b="1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400" b="1" dirty="0" smtClean="0">
                <a:solidFill>
                  <a:schemeClr val="tx1"/>
                </a:solidFill>
                <a:latin typeface="+mn-ea"/>
              </a:rPr>
              <a:t>→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教育環境の充実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→子育て支援の充実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→産業振興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魚津の食の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PR)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→観光振興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交流人口拡大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→健康寿命の延伸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介護・認知症予防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)</a:t>
            </a:r>
          </a:p>
          <a:p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→災害に強いまちづくり</a:t>
            </a:r>
            <a:endParaRPr lang="en-US" altLang="ja-JP" sz="12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+mn-ea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→健全な財政運営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sz="1200" b="1" dirty="0" smtClean="0">
                <a:solidFill>
                  <a:schemeClr val="tx1"/>
                </a:solidFill>
                <a:latin typeface="+mn-ea"/>
              </a:rPr>
              <a:t>自主財源の確保</a:t>
            </a:r>
            <a:r>
              <a:rPr lang="en-US" altLang="ja-JP" sz="1200" b="1" dirty="0" smtClean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5" name="下矢印 4"/>
          <p:cNvSpPr/>
          <p:nvPr/>
        </p:nvSpPr>
        <p:spPr>
          <a:xfrm rot="3359855">
            <a:off x="6617357" y="1294732"/>
            <a:ext cx="286502" cy="637070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58" name="下矢印 57"/>
          <p:cNvSpPr/>
          <p:nvPr/>
        </p:nvSpPr>
        <p:spPr>
          <a:xfrm rot="14791900">
            <a:off x="3277332" y="4360659"/>
            <a:ext cx="301879" cy="855230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59" name="下矢印 58"/>
          <p:cNvSpPr/>
          <p:nvPr/>
        </p:nvSpPr>
        <p:spPr>
          <a:xfrm rot="8736733">
            <a:off x="6589267" y="4681984"/>
            <a:ext cx="302538" cy="1096059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0" name="下矢印 59"/>
          <p:cNvSpPr/>
          <p:nvPr/>
        </p:nvSpPr>
        <p:spPr>
          <a:xfrm rot="17844655">
            <a:off x="3779628" y="1247546"/>
            <a:ext cx="283960" cy="667167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1" name="下矢印 60"/>
          <p:cNvSpPr/>
          <p:nvPr/>
        </p:nvSpPr>
        <p:spPr>
          <a:xfrm rot="10800000">
            <a:off x="4952534" y="4734449"/>
            <a:ext cx="288032" cy="477778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2" name="下矢印 61"/>
          <p:cNvSpPr/>
          <p:nvPr/>
        </p:nvSpPr>
        <p:spPr>
          <a:xfrm rot="5400000">
            <a:off x="6986427" y="3612440"/>
            <a:ext cx="306239" cy="590770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  <p:sp>
        <p:nvSpPr>
          <p:cNvPr id="63" name="下矢印 62"/>
          <p:cNvSpPr/>
          <p:nvPr/>
        </p:nvSpPr>
        <p:spPr>
          <a:xfrm rot="16200000">
            <a:off x="3259018" y="3288332"/>
            <a:ext cx="288378" cy="644362"/>
          </a:xfrm>
          <a:prstGeom prst="downArrow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>
          <a:defRPr sz="11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3502</TotalTime>
  <Words>91</Words>
  <Application>Microsoft Office PowerPoint</Application>
  <PresentationFormat>ユーザー設定</PresentationFormat>
  <Paragraphs>78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魚津市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舘　知子</cp:lastModifiedBy>
  <cp:revision>261</cp:revision>
  <cp:lastPrinted>2017-10-19T08:16:03Z</cp:lastPrinted>
  <dcterms:created xsi:type="dcterms:W3CDTF">2015-06-25T04:44:59Z</dcterms:created>
  <dcterms:modified xsi:type="dcterms:W3CDTF">2017-10-19T08:21:07Z</dcterms:modified>
</cp:coreProperties>
</file>