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8" r:id="rId2"/>
    <p:sldId id="261" r:id="rId3"/>
    <p:sldId id="259" r:id="rId4"/>
    <p:sldId id="262" r:id="rId5"/>
    <p:sldId id="263" r:id="rId6"/>
    <p:sldId id="266" r:id="rId7"/>
    <p:sldId id="264" r:id="rId8"/>
    <p:sldId id="265" r:id="rId9"/>
  </p:sldIdLst>
  <p:sldSz cx="10693400" cy="7561263"/>
  <p:notesSz cx="6735763" cy="9866313"/>
  <p:defaultTextStyle>
    <a:defPPr>
      <a:defRPr lang="ja-JP"/>
    </a:defPPr>
    <a:lvl1pPr marL="0" algn="l" defTabSz="1042993" rtl="0" eaLnBrk="1" latinLnBrk="0" hangingPunct="1">
      <a:defRPr kumimoji="1" sz="2000" kern="1200">
        <a:solidFill>
          <a:schemeClr val="tx1"/>
        </a:solidFill>
        <a:latin typeface="+mn-lt"/>
        <a:ea typeface="+mn-ea"/>
        <a:cs typeface="+mn-cs"/>
      </a:defRPr>
    </a:lvl1pPr>
    <a:lvl2pPr marL="521496" algn="l" defTabSz="1042993" rtl="0" eaLnBrk="1" latinLnBrk="0" hangingPunct="1">
      <a:defRPr kumimoji="1" sz="2000" kern="1200">
        <a:solidFill>
          <a:schemeClr val="tx1"/>
        </a:solidFill>
        <a:latin typeface="+mn-lt"/>
        <a:ea typeface="+mn-ea"/>
        <a:cs typeface="+mn-cs"/>
      </a:defRPr>
    </a:lvl2pPr>
    <a:lvl3pPr marL="1042993" algn="l" defTabSz="1042993" rtl="0" eaLnBrk="1" latinLnBrk="0" hangingPunct="1">
      <a:defRPr kumimoji="1" sz="2000" kern="1200">
        <a:solidFill>
          <a:schemeClr val="tx1"/>
        </a:solidFill>
        <a:latin typeface="+mn-lt"/>
        <a:ea typeface="+mn-ea"/>
        <a:cs typeface="+mn-cs"/>
      </a:defRPr>
    </a:lvl3pPr>
    <a:lvl4pPr marL="1564491" algn="l" defTabSz="1042993" rtl="0" eaLnBrk="1" latinLnBrk="0" hangingPunct="1">
      <a:defRPr kumimoji="1" sz="2000" kern="1200">
        <a:solidFill>
          <a:schemeClr val="tx1"/>
        </a:solidFill>
        <a:latin typeface="+mn-lt"/>
        <a:ea typeface="+mn-ea"/>
        <a:cs typeface="+mn-cs"/>
      </a:defRPr>
    </a:lvl4pPr>
    <a:lvl5pPr marL="2085987" algn="l" defTabSz="1042993" rtl="0" eaLnBrk="1" latinLnBrk="0" hangingPunct="1">
      <a:defRPr kumimoji="1" sz="2000" kern="1200">
        <a:solidFill>
          <a:schemeClr val="tx1"/>
        </a:solidFill>
        <a:latin typeface="+mn-lt"/>
        <a:ea typeface="+mn-ea"/>
        <a:cs typeface="+mn-cs"/>
      </a:defRPr>
    </a:lvl5pPr>
    <a:lvl6pPr marL="2607484" algn="l" defTabSz="1042993" rtl="0" eaLnBrk="1" latinLnBrk="0" hangingPunct="1">
      <a:defRPr kumimoji="1" sz="2000" kern="1200">
        <a:solidFill>
          <a:schemeClr val="tx1"/>
        </a:solidFill>
        <a:latin typeface="+mn-lt"/>
        <a:ea typeface="+mn-ea"/>
        <a:cs typeface="+mn-cs"/>
      </a:defRPr>
    </a:lvl6pPr>
    <a:lvl7pPr marL="3128980" algn="l" defTabSz="1042993" rtl="0" eaLnBrk="1" latinLnBrk="0" hangingPunct="1">
      <a:defRPr kumimoji="1" sz="2000" kern="1200">
        <a:solidFill>
          <a:schemeClr val="tx1"/>
        </a:solidFill>
        <a:latin typeface="+mn-lt"/>
        <a:ea typeface="+mn-ea"/>
        <a:cs typeface="+mn-cs"/>
      </a:defRPr>
    </a:lvl7pPr>
    <a:lvl8pPr marL="3650478" algn="l" defTabSz="1042993" rtl="0" eaLnBrk="1" latinLnBrk="0" hangingPunct="1">
      <a:defRPr kumimoji="1" sz="2000" kern="1200">
        <a:solidFill>
          <a:schemeClr val="tx1"/>
        </a:solidFill>
        <a:latin typeface="+mn-lt"/>
        <a:ea typeface="+mn-ea"/>
        <a:cs typeface="+mn-cs"/>
      </a:defRPr>
    </a:lvl8pPr>
    <a:lvl9pPr marL="4171974" algn="l" defTabSz="1042993" rtl="0" eaLnBrk="1" latinLnBrk="0" hangingPunct="1">
      <a:defRPr kumimoji="1"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CCFF99"/>
    <a:srgbClr val="CCFFFF"/>
    <a:srgbClr val="CCFFCC"/>
    <a:srgbClr val="99FFCC"/>
    <a:srgbClr val="99FF99"/>
    <a:srgbClr val="FFFFFF"/>
    <a:srgbClr val="FFFFCC"/>
    <a:srgbClr val="CCFF66"/>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1383" autoAdjust="0"/>
  </p:normalViewPr>
  <p:slideViewPr>
    <p:cSldViewPr>
      <p:cViewPr>
        <p:scale>
          <a:sx n="80" d="100"/>
          <a:sy n="80" d="100"/>
        </p:scale>
        <p:origin x="-1890" y="-156"/>
      </p:cViewPr>
      <p:guideLst>
        <p:guide orient="horz" pos="238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Sheet1!$B$4</c:f>
              <c:strCache>
                <c:ptCount val="1"/>
                <c:pt idx="0">
                  <c:v>市税</c:v>
                </c:pt>
              </c:strCache>
            </c:strRef>
          </c:tx>
          <c:spPr>
            <a:solidFill>
              <a:srgbClr val="00B0F0"/>
            </a:solidFill>
            <a:ln>
              <a:solidFill>
                <a:schemeClr val="accent1"/>
              </a:solidFill>
            </a:ln>
          </c:spPr>
          <c:invertIfNegative val="0"/>
          <c:cat>
            <c:strRef>
              <c:f>Sheet1!$A$5:$A$15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Sheet1!$B$5:$B$15</c:f>
              <c:numCache>
                <c:formatCode>#,##0_);[Red]\(#,##0\)</c:formatCode>
                <c:ptCount val="11"/>
                <c:pt idx="0">
                  <c:v>7323</c:v>
                </c:pt>
                <c:pt idx="1">
                  <c:v>7412</c:v>
                </c:pt>
                <c:pt idx="2">
                  <c:v>6852</c:v>
                </c:pt>
                <c:pt idx="3">
                  <c:v>6692</c:v>
                </c:pt>
                <c:pt idx="4">
                  <c:v>6727</c:v>
                </c:pt>
                <c:pt idx="5">
                  <c:v>6393</c:v>
                </c:pt>
                <c:pt idx="6">
                  <c:v>6404</c:v>
                </c:pt>
                <c:pt idx="7">
                  <c:v>6505</c:v>
                </c:pt>
                <c:pt idx="8">
                  <c:v>6583</c:v>
                </c:pt>
                <c:pt idx="9">
                  <c:v>6774</c:v>
                </c:pt>
                <c:pt idx="10">
                  <c:v>6709</c:v>
                </c:pt>
              </c:numCache>
            </c:numRef>
          </c:val>
        </c:ser>
        <c:ser>
          <c:idx val="1"/>
          <c:order val="1"/>
          <c:tx>
            <c:strRef>
              <c:f>Sheet1!$C$4</c:f>
              <c:strCache>
                <c:ptCount val="1"/>
                <c:pt idx="0">
                  <c:v>地方交付税</c:v>
                </c:pt>
              </c:strCache>
            </c:strRef>
          </c:tx>
          <c:spPr>
            <a:solidFill>
              <a:srgbClr val="FFCCFF"/>
            </a:solidFill>
            <a:ln>
              <a:solidFill>
                <a:schemeClr val="accent1"/>
              </a:solidFill>
            </a:ln>
          </c:spPr>
          <c:invertIfNegative val="0"/>
          <c:cat>
            <c:strRef>
              <c:f>Sheet1!$A$5:$A$15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Sheet1!$C$5:$C$15</c:f>
              <c:numCache>
                <c:formatCode>#,##0_);[Red]\(#,##0\)</c:formatCode>
                <c:ptCount val="11"/>
                <c:pt idx="0">
                  <c:v>2732</c:v>
                </c:pt>
                <c:pt idx="1">
                  <c:v>2655</c:v>
                </c:pt>
                <c:pt idx="2">
                  <c:v>2988</c:v>
                </c:pt>
                <c:pt idx="3">
                  <c:v>3382</c:v>
                </c:pt>
                <c:pt idx="4">
                  <c:v>3295</c:v>
                </c:pt>
                <c:pt idx="5">
                  <c:v>3448</c:v>
                </c:pt>
                <c:pt idx="6">
                  <c:v>3251</c:v>
                </c:pt>
                <c:pt idx="7">
                  <c:v>3277</c:v>
                </c:pt>
                <c:pt idx="8">
                  <c:v>3275</c:v>
                </c:pt>
                <c:pt idx="9">
                  <c:v>2965</c:v>
                </c:pt>
                <c:pt idx="10">
                  <c:v>3156</c:v>
                </c:pt>
              </c:numCache>
            </c:numRef>
          </c:val>
        </c:ser>
        <c:ser>
          <c:idx val="2"/>
          <c:order val="2"/>
          <c:tx>
            <c:strRef>
              <c:f>Sheet1!$D$4</c:f>
              <c:strCache>
                <c:ptCount val="1"/>
                <c:pt idx="0">
                  <c:v>臨財債</c:v>
                </c:pt>
              </c:strCache>
            </c:strRef>
          </c:tx>
          <c:spPr>
            <a:solidFill>
              <a:srgbClr val="00FF99"/>
            </a:solidFill>
            <a:ln>
              <a:solidFill>
                <a:schemeClr val="accent1"/>
              </a:solidFill>
            </a:ln>
          </c:spPr>
          <c:invertIfNegative val="0"/>
          <c:cat>
            <c:strRef>
              <c:f>Sheet1!$A$5:$A$15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Sheet1!$D$5:$D$15</c:f>
              <c:numCache>
                <c:formatCode>#,##0_);[Red]\(#,##0\)</c:formatCode>
                <c:ptCount val="11"/>
                <c:pt idx="0">
                  <c:v>405</c:v>
                </c:pt>
                <c:pt idx="1">
                  <c:v>380</c:v>
                </c:pt>
                <c:pt idx="2">
                  <c:v>590</c:v>
                </c:pt>
                <c:pt idx="3">
                  <c:v>1004</c:v>
                </c:pt>
                <c:pt idx="4">
                  <c:v>869</c:v>
                </c:pt>
                <c:pt idx="5">
                  <c:v>956</c:v>
                </c:pt>
                <c:pt idx="6">
                  <c:v>1015</c:v>
                </c:pt>
                <c:pt idx="7">
                  <c:v>935</c:v>
                </c:pt>
                <c:pt idx="8">
                  <c:v>813</c:v>
                </c:pt>
                <c:pt idx="9">
                  <c:v>622</c:v>
                </c:pt>
                <c:pt idx="10">
                  <c:v>700</c:v>
                </c:pt>
              </c:numCache>
            </c:numRef>
          </c:val>
        </c:ser>
        <c:ser>
          <c:idx val="3"/>
          <c:order val="3"/>
          <c:tx>
            <c:strRef>
              <c:f>Sheet1!$E$4</c:f>
              <c:strCache>
                <c:ptCount val="1"/>
                <c:pt idx="0">
                  <c:v>基金繰入</c:v>
                </c:pt>
              </c:strCache>
            </c:strRef>
          </c:tx>
          <c:spPr>
            <a:solidFill>
              <a:srgbClr val="FF0000"/>
            </a:solidFill>
            <a:ln>
              <a:solidFill>
                <a:schemeClr val="accent1"/>
              </a:solidFill>
            </a:ln>
          </c:spPr>
          <c:invertIfNegative val="0"/>
          <c:cat>
            <c:strRef>
              <c:f>Sheet1!$A$5:$A$15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Sheet1!$E$5:$E$15</c:f>
              <c:numCache>
                <c:formatCode>#,##0_);[Red]\(#,##0\)</c:formatCode>
                <c:ptCount val="11"/>
                <c:pt idx="0">
                  <c:v>471</c:v>
                </c:pt>
                <c:pt idx="1">
                  <c:v>243</c:v>
                </c:pt>
                <c:pt idx="2">
                  <c:v>327</c:v>
                </c:pt>
                <c:pt idx="3">
                  <c:v>54</c:v>
                </c:pt>
                <c:pt idx="4">
                  <c:v>153</c:v>
                </c:pt>
                <c:pt idx="5">
                  <c:v>127</c:v>
                </c:pt>
                <c:pt idx="6">
                  <c:v>0</c:v>
                </c:pt>
                <c:pt idx="7">
                  <c:v>486</c:v>
                </c:pt>
                <c:pt idx="8">
                  <c:v>0</c:v>
                </c:pt>
                <c:pt idx="9">
                  <c:v>618</c:v>
                </c:pt>
                <c:pt idx="10">
                  <c:v>613</c:v>
                </c:pt>
              </c:numCache>
            </c:numRef>
          </c:val>
        </c:ser>
        <c:dLbls>
          <c:showLegendKey val="0"/>
          <c:showVal val="0"/>
          <c:showCatName val="0"/>
          <c:showSerName val="0"/>
          <c:showPercent val="0"/>
          <c:showBubbleSize val="0"/>
        </c:dLbls>
        <c:gapWidth val="95"/>
        <c:overlap val="100"/>
        <c:axId val="93276800"/>
        <c:axId val="93286784"/>
      </c:barChart>
      <c:catAx>
        <c:axId val="93276800"/>
        <c:scaling>
          <c:orientation val="minMax"/>
        </c:scaling>
        <c:delete val="0"/>
        <c:axPos val="b"/>
        <c:majorTickMark val="none"/>
        <c:minorTickMark val="none"/>
        <c:tickLblPos val="nextTo"/>
        <c:crossAx val="93286784"/>
        <c:crosses val="autoZero"/>
        <c:auto val="1"/>
        <c:lblAlgn val="ctr"/>
        <c:lblOffset val="100"/>
        <c:noMultiLvlLbl val="0"/>
      </c:catAx>
      <c:valAx>
        <c:axId val="93286784"/>
        <c:scaling>
          <c:orientation val="minMax"/>
        </c:scaling>
        <c:delete val="0"/>
        <c:axPos val="l"/>
        <c:majorGridlines/>
        <c:numFmt formatCode="#,##0_);[Red]\(#,##0\)" sourceLinked="1"/>
        <c:majorTickMark val="none"/>
        <c:minorTickMark val="none"/>
        <c:tickLblPos val="nextTo"/>
        <c:crossAx val="9327680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'歳出(義務)'!$B$3</c:f>
              <c:strCache>
                <c:ptCount val="1"/>
                <c:pt idx="0">
                  <c:v>人件費</c:v>
                </c:pt>
              </c:strCache>
            </c:strRef>
          </c:tx>
          <c:spPr>
            <a:solidFill>
              <a:srgbClr val="008000"/>
            </a:solidFill>
            <a:ln>
              <a:solidFill>
                <a:schemeClr val="accent1"/>
              </a:solidFill>
            </a:ln>
          </c:spPr>
          <c:invertIfNegative val="0"/>
          <c:cat>
            <c:strRef>
              <c:f>'歳出(義務)'!$A$4:$A$14</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'歳出(義務)'!$B$4:$B$14</c:f>
              <c:numCache>
                <c:formatCode>#,##0_);[Red]\(#,##0\)</c:formatCode>
                <c:ptCount val="11"/>
                <c:pt idx="0">
                  <c:v>3267</c:v>
                </c:pt>
                <c:pt idx="1">
                  <c:v>3325</c:v>
                </c:pt>
                <c:pt idx="2">
                  <c:v>3179</c:v>
                </c:pt>
                <c:pt idx="3">
                  <c:v>3064</c:v>
                </c:pt>
                <c:pt idx="4">
                  <c:v>3162</c:v>
                </c:pt>
                <c:pt idx="5">
                  <c:v>3117</c:v>
                </c:pt>
                <c:pt idx="6">
                  <c:v>2544</c:v>
                </c:pt>
                <c:pt idx="7">
                  <c:v>2571</c:v>
                </c:pt>
                <c:pt idx="8">
                  <c:v>2500</c:v>
                </c:pt>
                <c:pt idx="9">
                  <c:v>2465</c:v>
                </c:pt>
                <c:pt idx="10">
                  <c:v>2516</c:v>
                </c:pt>
              </c:numCache>
            </c:numRef>
          </c:val>
        </c:ser>
        <c:ser>
          <c:idx val="1"/>
          <c:order val="1"/>
          <c:tx>
            <c:strRef>
              <c:f>'歳出(義務)'!$C$3</c:f>
              <c:strCache>
                <c:ptCount val="1"/>
                <c:pt idx="0">
                  <c:v>扶助費</c:v>
                </c:pt>
              </c:strCache>
            </c:strRef>
          </c:tx>
          <c:spPr>
            <a:solidFill>
              <a:schemeClr val="accent6"/>
            </a:solidFill>
            <a:ln>
              <a:solidFill>
                <a:schemeClr val="accent1"/>
              </a:solidFill>
            </a:ln>
          </c:spPr>
          <c:invertIfNegative val="0"/>
          <c:cat>
            <c:strRef>
              <c:f>'歳出(義務)'!$A$4:$A$14</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'歳出(義務)'!$C$4:$C$14</c:f>
              <c:numCache>
                <c:formatCode>#,##0_);[Red]\(#,##0\)</c:formatCode>
                <c:ptCount val="11"/>
                <c:pt idx="0">
                  <c:v>2071</c:v>
                </c:pt>
                <c:pt idx="1">
                  <c:v>2128</c:v>
                </c:pt>
                <c:pt idx="2">
                  <c:v>2198</c:v>
                </c:pt>
                <c:pt idx="3">
                  <c:v>2733</c:v>
                </c:pt>
                <c:pt idx="4">
                  <c:v>2876</c:v>
                </c:pt>
                <c:pt idx="5">
                  <c:v>2847</c:v>
                </c:pt>
                <c:pt idx="6">
                  <c:v>2874</c:v>
                </c:pt>
                <c:pt idx="7">
                  <c:v>3025</c:v>
                </c:pt>
                <c:pt idx="8">
                  <c:v>2983</c:v>
                </c:pt>
                <c:pt idx="9">
                  <c:v>2990</c:v>
                </c:pt>
                <c:pt idx="10">
                  <c:v>3022</c:v>
                </c:pt>
              </c:numCache>
            </c:numRef>
          </c:val>
        </c:ser>
        <c:ser>
          <c:idx val="2"/>
          <c:order val="2"/>
          <c:tx>
            <c:strRef>
              <c:f>'歳出(義務)'!$D$3</c:f>
              <c:strCache>
                <c:ptCount val="1"/>
                <c:pt idx="0">
                  <c:v>公債費</c:v>
                </c:pt>
              </c:strCache>
            </c:strRef>
          </c:tx>
          <c:spPr>
            <a:solidFill>
              <a:srgbClr val="FFFF99"/>
            </a:solidFill>
            <a:ln w="9525">
              <a:solidFill>
                <a:schemeClr val="accent1"/>
              </a:solidFill>
            </a:ln>
          </c:spPr>
          <c:invertIfNegative val="0"/>
          <c:cat>
            <c:strRef>
              <c:f>'歳出(義務)'!$A$4:$A$14</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'歳出(義務)'!$D$4:$D$14</c:f>
              <c:numCache>
                <c:formatCode>#,##0_);[Red]\(#,##0\)</c:formatCode>
                <c:ptCount val="11"/>
                <c:pt idx="0">
                  <c:v>2276</c:v>
                </c:pt>
                <c:pt idx="1">
                  <c:v>1991</c:v>
                </c:pt>
                <c:pt idx="2">
                  <c:v>1842</c:v>
                </c:pt>
                <c:pt idx="3">
                  <c:v>1863</c:v>
                </c:pt>
                <c:pt idx="4">
                  <c:v>1783</c:v>
                </c:pt>
                <c:pt idx="5">
                  <c:v>1758</c:v>
                </c:pt>
                <c:pt idx="6">
                  <c:v>1608</c:v>
                </c:pt>
                <c:pt idx="7">
                  <c:v>1621</c:v>
                </c:pt>
                <c:pt idx="8">
                  <c:v>1539</c:v>
                </c:pt>
                <c:pt idx="9">
                  <c:v>1501</c:v>
                </c:pt>
                <c:pt idx="10">
                  <c:v>1539</c:v>
                </c:pt>
              </c:numCache>
            </c:numRef>
          </c:val>
        </c:ser>
        <c:dLbls>
          <c:showLegendKey val="0"/>
          <c:showVal val="0"/>
          <c:showCatName val="0"/>
          <c:showSerName val="0"/>
          <c:showPercent val="0"/>
          <c:showBubbleSize val="0"/>
        </c:dLbls>
        <c:gapWidth val="95"/>
        <c:overlap val="100"/>
        <c:axId val="94546560"/>
        <c:axId val="94548352"/>
      </c:barChart>
      <c:catAx>
        <c:axId val="94546560"/>
        <c:scaling>
          <c:orientation val="minMax"/>
        </c:scaling>
        <c:delete val="0"/>
        <c:axPos val="b"/>
        <c:majorTickMark val="none"/>
        <c:minorTickMark val="none"/>
        <c:tickLblPos val="nextTo"/>
        <c:crossAx val="94548352"/>
        <c:crosses val="autoZero"/>
        <c:auto val="1"/>
        <c:lblAlgn val="ctr"/>
        <c:lblOffset val="100"/>
        <c:noMultiLvlLbl val="0"/>
      </c:catAx>
      <c:valAx>
        <c:axId val="94548352"/>
        <c:scaling>
          <c:orientation val="minMax"/>
        </c:scaling>
        <c:delete val="0"/>
        <c:axPos val="l"/>
        <c:majorGridlines/>
        <c:numFmt formatCode="#,##0_);[Red]\(#,##0\)" sourceLinked="1"/>
        <c:majorTickMark val="none"/>
        <c:minorTickMark val="none"/>
        <c:tickLblPos val="nextTo"/>
        <c:crossAx val="9454656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'歳出(その他)'!$B$4</c:f>
              <c:strCache>
                <c:ptCount val="1"/>
                <c:pt idx="0">
                  <c:v>物件費</c:v>
                </c:pt>
              </c:strCache>
            </c:strRef>
          </c:tx>
          <c:spPr>
            <a:solidFill>
              <a:srgbClr val="3399FF"/>
            </a:solidFill>
            <a:ln>
              <a:solidFill>
                <a:schemeClr val="accent1"/>
              </a:solidFill>
            </a:ln>
          </c:spPr>
          <c:invertIfNegative val="0"/>
          <c:cat>
            <c:strRef>
              <c:f>'歳出(その他)'!$A$5:$A$15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'歳出(その他)'!$B$5:$B$15</c:f>
              <c:numCache>
                <c:formatCode>#,##0_);[Red]\(#,##0\)</c:formatCode>
                <c:ptCount val="11"/>
                <c:pt idx="0">
                  <c:v>2356</c:v>
                </c:pt>
                <c:pt idx="1">
                  <c:v>2337</c:v>
                </c:pt>
                <c:pt idx="2">
                  <c:v>2474</c:v>
                </c:pt>
                <c:pt idx="3">
                  <c:v>2518</c:v>
                </c:pt>
                <c:pt idx="4">
                  <c:v>2661</c:v>
                </c:pt>
                <c:pt idx="5">
                  <c:v>2433</c:v>
                </c:pt>
                <c:pt idx="6">
                  <c:v>2365</c:v>
                </c:pt>
                <c:pt idx="7">
                  <c:v>2576</c:v>
                </c:pt>
                <c:pt idx="8">
                  <c:v>2684</c:v>
                </c:pt>
                <c:pt idx="9">
                  <c:v>2541</c:v>
                </c:pt>
                <c:pt idx="10">
                  <c:v>2601</c:v>
                </c:pt>
              </c:numCache>
            </c:numRef>
          </c:val>
        </c:ser>
        <c:ser>
          <c:idx val="1"/>
          <c:order val="1"/>
          <c:tx>
            <c:strRef>
              <c:f>'歳出(その他)'!$C$4</c:f>
              <c:strCache>
                <c:ptCount val="1"/>
                <c:pt idx="0">
                  <c:v>補助費等</c:v>
                </c:pt>
              </c:strCache>
            </c:strRef>
          </c:tx>
          <c:spPr>
            <a:solidFill>
              <a:srgbClr val="66FF99"/>
            </a:solidFill>
            <a:ln>
              <a:solidFill>
                <a:schemeClr val="accent1"/>
              </a:solidFill>
            </a:ln>
          </c:spPr>
          <c:invertIfNegative val="0"/>
          <c:cat>
            <c:strRef>
              <c:f>'歳出(その他)'!$A$5:$A$15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'歳出(その他)'!$C$5:$C$15</c:f>
              <c:numCache>
                <c:formatCode>#,##0_);[Red]\(#,##0\)</c:formatCode>
                <c:ptCount val="11"/>
                <c:pt idx="0">
                  <c:v>1053</c:v>
                </c:pt>
                <c:pt idx="1">
                  <c:v>1033</c:v>
                </c:pt>
                <c:pt idx="2">
                  <c:v>1812</c:v>
                </c:pt>
                <c:pt idx="3">
                  <c:v>1039</c:v>
                </c:pt>
                <c:pt idx="4">
                  <c:v>1342</c:v>
                </c:pt>
                <c:pt idx="5">
                  <c:v>1066</c:v>
                </c:pt>
                <c:pt idx="6">
                  <c:v>1377</c:v>
                </c:pt>
                <c:pt idx="7">
                  <c:v>1429</c:v>
                </c:pt>
                <c:pt idx="8">
                  <c:v>1542</c:v>
                </c:pt>
                <c:pt idx="9">
                  <c:v>1664</c:v>
                </c:pt>
                <c:pt idx="10">
                  <c:v>1673</c:v>
                </c:pt>
              </c:numCache>
            </c:numRef>
          </c:val>
        </c:ser>
        <c:ser>
          <c:idx val="2"/>
          <c:order val="2"/>
          <c:tx>
            <c:strRef>
              <c:f>'歳出(その他)'!$D$4</c:f>
              <c:strCache>
                <c:ptCount val="1"/>
                <c:pt idx="0">
                  <c:v>繰出金</c:v>
                </c:pt>
              </c:strCache>
            </c:strRef>
          </c:tx>
          <c:spPr>
            <a:solidFill>
              <a:srgbClr val="FFFF00"/>
            </a:solidFill>
            <a:ln>
              <a:solidFill>
                <a:schemeClr val="accent1"/>
              </a:solidFill>
            </a:ln>
          </c:spPr>
          <c:invertIfNegative val="0"/>
          <c:cat>
            <c:strRef>
              <c:f>'歳出(その他)'!$A$5:$A$15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'歳出(その他)'!$D$5:$D$15</c:f>
              <c:numCache>
                <c:formatCode>#,##0_);[Red]\(#,##0\)</c:formatCode>
                <c:ptCount val="11"/>
                <c:pt idx="0">
                  <c:v>2172</c:v>
                </c:pt>
                <c:pt idx="1">
                  <c:v>2256</c:v>
                </c:pt>
                <c:pt idx="2">
                  <c:v>2474</c:v>
                </c:pt>
                <c:pt idx="3">
                  <c:v>2424</c:v>
                </c:pt>
                <c:pt idx="4">
                  <c:v>2448</c:v>
                </c:pt>
                <c:pt idx="5">
                  <c:v>2640</c:v>
                </c:pt>
                <c:pt idx="6">
                  <c:v>2560</c:v>
                </c:pt>
                <c:pt idx="7">
                  <c:v>2812</c:v>
                </c:pt>
                <c:pt idx="8">
                  <c:v>2631</c:v>
                </c:pt>
                <c:pt idx="9">
                  <c:v>2782</c:v>
                </c:pt>
                <c:pt idx="10">
                  <c:v>2751</c:v>
                </c:pt>
              </c:numCache>
            </c:numRef>
          </c:val>
        </c:ser>
        <c:ser>
          <c:idx val="3"/>
          <c:order val="3"/>
          <c:tx>
            <c:strRef>
              <c:f>'歳出(その他)'!$E$4</c:f>
              <c:strCache>
                <c:ptCount val="1"/>
                <c:pt idx="0">
                  <c:v>建設事業費</c:v>
                </c:pt>
              </c:strCache>
            </c:strRef>
          </c:tx>
          <c:spPr>
            <a:solidFill>
              <a:srgbClr val="CC66FF"/>
            </a:solidFill>
            <a:ln>
              <a:solidFill>
                <a:schemeClr val="accent1"/>
              </a:solidFill>
            </a:ln>
          </c:spPr>
          <c:invertIfNegative val="0"/>
          <c:cat>
            <c:strRef>
              <c:f>'歳出(その他)'!$A$5:$A$15</c:f>
              <c:strCache>
                <c:ptCount val="11"/>
                <c:pt idx="0">
                  <c:v>H19</c:v>
                </c:pt>
                <c:pt idx="1">
                  <c:v>H20</c:v>
                </c:pt>
                <c:pt idx="2">
                  <c:v>H21</c:v>
                </c:pt>
                <c:pt idx="3">
                  <c:v>H22</c:v>
                </c:pt>
                <c:pt idx="4">
                  <c:v>H23</c:v>
                </c:pt>
                <c:pt idx="5">
                  <c:v>H24</c:v>
                </c:pt>
                <c:pt idx="6">
                  <c:v>H25</c:v>
                </c:pt>
                <c:pt idx="7">
                  <c:v>H26</c:v>
                </c:pt>
                <c:pt idx="8">
                  <c:v>H27</c:v>
                </c:pt>
                <c:pt idx="9">
                  <c:v>H28</c:v>
                </c:pt>
                <c:pt idx="10">
                  <c:v>H29</c:v>
                </c:pt>
              </c:strCache>
            </c:strRef>
          </c:cat>
          <c:val>
            <c:numRef>
              <c:f>'歳出(その他)'!$E$5:$E$15</c:f>
              <c:numCache>
                <c:formatCode>#,##0_);[Red]\(#,##0\)</c:formatCode>
                <c:ptCount val="11"/>
                <c:pt idx="0">
                  <c:v>3643</c:v>
                </c:pt>
                <c:pt idx="1">
                  <c:v>2085</c:v>
                </c:pt>
                <c:pt idx="2">
                  <c:v>1854</c:v>
                </c:pt>
                <c:pt idx="3">
                  <c:v>3577</c:v>
                </c:pt>
                <c:pt idx="4">
                  <c:v>1738</c:v>
                </c:pt>
                <c:pt idx="5">
                  <c:v>1777</c:v>
                </c:pt>
                <c:pt idx="6">
                  <c:v>2688</c:v>
                </c:pt>
                <c:pt idx="7">
                  <c:v>2469</c:v>
                </c:pt>
                <c:pt idx="8">
                  <c:v>2446</c:v>
                </c:pt>
                <c:pt idx="9">
                  <c:v>2990</c:v>
                </c:pt>
                <c:pt idx="10">
                  <c:v>2578</c:v>
                </c:pt>
              </c:numCache>
            </c:numRef>
          </c:val>
        </c:ser>
        <c:dLbls>
          <c:showLegendKey val="0"/>
          <c:showVal val="0"/>
          <c:showCatName val="0"/>
          <c:showSerName val="0"/>
          <c:showPercent val="0"/>
          <c:showBubbleSize val="0"/>
        </c:dLbls>
        <c:gapWidth val="95"/>
        <c:overlap val="100"/>
        <c:axId val="86207872"/>
        <c:axId val="86209664"/>
      </c:barChart>
      <c:catAx>
        <c:axId val="86207872"/>
        <c:scaling>
          <c:orientation val="minMax"/>
        </c:scaling>
        <c:delete val="0"/>
        <c:axPos val="b"/>
        <c:majorTickMark val="none"/>
        <c:minorTickMark val="none"/>
        <c:tickLblPos val="nextTo"/>
        <c:crossAx val="86209664"/>
        <c:crosses val="autoZero"/>
        <c:auto val="1"/>
        <c:lblAlgn val="ctr"/>
        <c:lblOffset val="100"/>
        <c:noMultiLvlLbl val="0"/>
      </c:catAx>
      <c:valAx>
        <c:axId val="86209664"/>
        <c:scaling>
          <c:orientation val="minMax"/>
        </c:scaling>
        <c:delete val="0"/>
        <c:axPos val="l"/>
        <c:majorGridlines/>
        <c:numFmt formatCode="#,##0_);[Red]\(#,##0\)" sourceLinked="1"/>
        <c:majorTickMark val="none"/>
        <c:minorTickMark val="none"/>
        <c:tickLblPos val="nextTo"/>
        <c:crossAx val="86207872"/>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barChart>
        <c:barDir val="col"/>
        <c:grouping val="stacked"/>
        <c:varyColors val="0"/>
        <c:ser>
          <c:idx val="0"/>
          <c:order val="0"/>
          <c:tx>
            <c:strRef>
              <c:f>'市債(内訳)'!$B$5</c:f>
              <c:strCache>
                <c:ptCount val="1"/>
                <c:pt idx="0">
                  <c:v>建設事業債</c:v>
                </c:pt>
              </c:strCache>
            </c:strRef>
          </c:tx>
          <c:spPr>
            <a:solidFill>
              <a:srgbClr val="3399FF"/>
            </a:solidFill>
            <a:ln>
              <a:solidFill>
                <a:schemeClr val="accent1"/>
              </a:solidFill>
            </a:ln>
          </c:spPr>
          <c:invertIfNegative val="0"/>
          <c:cat>
            <c:strRef>
              <c:f>'市債(内訳)'!$A$6:$A$10</c:f>
              <c:strCache>
                <c:ptCount val="5"/>
                <c:pt idx="0">
                  <c:v>H25</c:v>
                </c:pt>
                <c:pt idx="1">
                  <c:v>H26</c:v>
                </c:pt>
                <c:pt idx="2">
                  <c:v>H27</c:v>
                </c:pt>
                <c:pt idx="3">
                  <c:v>H28</c:v>
                </c:pt>
                <c:pt idx="4">
                  <c:v>H29</c:v>
                </c:pt>
              </c:strCache>
            </c:strRef>
          </c:cat>
          <c:val>
            <c:numRef>
              <c:f>'市債(内訳)'!$B$6:$B$10</c:f>
              <c:numCache>
                <c:formatCode>#,##0_);[Red]\(#,##0\)</c:formatCode>
                <c:ptCount val="5"/>
                <c:pt idx="0">
                  <c:v>8333</c:v>
                </c:pt>
                <c:pt idx="1">
                  <c:v>7969</c:v>
                </c:pt>
                <c:pt idx="2">
                  <c:v>7606</c:v>
                </c:pt>
                <c:pt idx="3">
                  <c:v>7775</c:v>
                </c:pt>
                <c:pt idx="4">
                  <c:v>7935</c:v>
                </c:pt>
              </c:numCache>
            </c:numRef>
          </c:val>
        </c:ser>
        <c:ser>
          <c:idx val="1"/>
          <c:order val="1"/>
          <c:tx>
            <c:strRef>
              <c:f>'市債(内訳)'!$C$5</c:f>
              <c:strCache>
                <c:ptCount val="1"/>
                <c:pt idx="0">
                  <c:v>臨財債</c:v>
                </c:pt>
              </c:strCache>
            </c:strRef>
          </c:tx>
          <c:spPr>
            <a:solidFill>
              <a:srgbClr val="66FFFF"/>
            </a:solidFill>
            <a:ln>
              <a:solidFill>
                <a:schemeClr val="accent1"/>
              </a:solidFill>
            </a:ln>
          </c:spPr>
          <c:invertIfNegative val="0"/>
          <c:cat>
            <c:strRef>
              <c:f>'市債(内訳)'!$A$6:$A$10</c:f>
              <c:strCache>
                <c:ptCount val="5"/>
                <c:pt idx="0">
                  <c:v>H25</c:v>
                </c:pt>
                <c:pt idx="1">
                  <c:v>H26</c:v>
                </c:pt>
                <c:pt idx="2">
                  <c:v>H27</c:v>
                </c:pt>
                <c:pt idx="3">
                  <c:v>H28</c:v>
                </c:pt>
                <c:pt idx="4">
                  <c:v>H29</c:v>
                </c:pt>
              </c:strCache>
            </c:strRef>
          </c:cat>
          <c:val>
            <c:numRef>
              <c:f>'市債(内訳)'!$C$6:$C$10</c:f>
              <c:numCache>
                <c:formatCode>#,##0_);[Red]\(#,##0\)</c:formatCode>
                <c:ptCount val="5"/>
                <c:pt idx="0">
                  <c:v>7210</c:v>
                </c:pt>
                <c:pt idx="1">
                  <c:v>7802</c:v>
                </c:pt>
                <c:pt idx="2">
                  <c:v>8215</c:v>
                </c:pt>
                <c:pt idx="3">
                  <c:v>8406</c:v>
                </c:pt>
                <c:pt idx="4">
                  <c:v>8586</c:v>
                </c:pt>
              </c:numCache>
            </c:numRef>
          </c:val>
        </c:ser>
        <c:dLbls>
          <c:showLegendKey val="0"/>
          <c:showVal val="1"/>
          <c:showCatName val="0"/>
          <c:showSerName val="0"/>
          <c:showPercent val="0"/>
          <c:showBubbleSize val="0"/>
        </c:dLbls>
        <c:gapWidth val="75"/>
        <c:overlap val="100"/>
        <c:axId val="108728704"/>
        <c:axId val="108730240"/>
      </c:barChart>
      <c:catAx>
        <c:axId val="108728704"/>
        <c:scaling>
          <c:orientation val="minMax"/>
        </c:scaling>
        <c:delete val="0"/>
        <c:axPos val="b"/>
        <c:majorTickMark val="none"/>
        <c:minorTickMark val="none"/>
        <c:tickLblPos val="nextTo"/>
        <c:crossAx val="108730240"/>
        <c:crosses val="autoZero"/>
        <c:auto val="1"/>
        <c:lblAlgn val="ctr"/>
        <c:lblOffset val="100"/>
        <c:noMultiLvlLbl val="0"/>
      </c:catAx>
      <c:valAx>
        <c:axId val="108730240"/>
        <c:scaling>
          <c:orientation val="minMax"/>
        </c:scaling>
        <c:delete val="0"/>
        <c:axPos val="l"/>
        <c:majorGridlines/>
        <c:numFmt formatCode="#,##0_);[Red]\(#,##0\)" sourceLinked="1"/>
        <c:majorTickMark val="none"/>
        <c:minorTickMark val="none"/>
        <c:tickLblPos val="nextTo"/>
        <c:crossAx val="108728704"/>
        <c:crosses val="autoZero"/>
        <c:crossBetween val="between"/>
      </c:valAx>
    </c:plotArea>
    <c:legend>
      <c:legendPos val="b"/>
      <c:layout>
        <c:manualLayout>
          <c:xMode val="edge"/>
          <c:yMode val="edge"/>
          <c:x val="0.3382882398201657"/>
          <c:y val="0.93210040028957775"/>
          <c:w val="0.42122019194287785"/>
          <c:h val="5.0983141483972989E-2"/>
        </c:manualLayout>
      </c:layout>
      <c:overlay val="0"/>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1"/>
          <c:order val="1"/>
          <c:tx>
            <c:strRef>
              <c:f>'市債(借入・返済・残高)'!$C$3</c:f>
              <c:strCache>
                <c:ptCount val="1"/>
                <c:pt idx="0">
                  <c:v>借入額</c:v>
                </c:pt>
              </c:strCache>
            </c:strRef>
          </c:tx>
          <c:spPr>
            <a:ln>
              <a:solidFill>
                <a:schemeClr val="accent1"/>
              </a:solidFill>
            </a:ln>
          </c:spPr>
          <c:invertIfNegative val="0"/>
          <c:dLbls>
            <c:showLegendKey val="0"/>
            <c:showVal val="1"/>
            <c:showCatName val="0"/>
            <c:showSerName val="0"/>
            <c:showPercent val="0"/>
            <c:showBubbleSize val="0"/>
            <c:showLeaderLines val="0"/>
          </c:dLbls>
          <c:cat>
            <c:strRef>
              <c:f>'市債(借入・返済・残高)'!$A$4:$A$8</c:f>
              <c:strCache>
                <c:ptCount val="5"/>
                <c:pt idx="0">
                  <c:v>H25</c:v>
                </c:pt>
                <c:pt idx="1">
                  <c:v>H26</c:v>
                </c:pt>
                <c:pt idx="2">
                  <c:v>H27</c:v>
                </c:pt>
                <c:pt idx="3">
                  <c:v>H28</c:v>
                </c:pt>
                <c:pt idx="4">
                  <c:v>H29</c:v>
                </c:pt>
              </c:strCache>
            </c:strRef>
          </c:cat>
          <c:val>
            <c:numRef>
              <c:f>'市債(借入・返済・残高)'!$C$4:$C$8</c:f>
              <c:numCache>
                <c:formatCode>#,##0_);[Red]\(#,##0\)</c:formatCode>
                <c:ptCount val="5"/>
                <c:pt idx="0">
                  <c:v>1922</c:v>
                </c:pt>
                <c:pt idx="1">
                  <c:v>1660</c:v>
                </c:pt>
                <c:pt idx="2">
                  <c:v>1422</c:v>
                </c:pt>
                <c:pt idx="3">
                  <c:v>1715</c:v>
                </c:pt>
                <c:pt idx="4">
                  <c:v>1753</c:v>
                </c:pt>
              </c:numCache>
            </c:numRef>
          </c:val>
        </c:ser>
        <c:ser>
          <c:idx val="2"/>
          <c:order val="2"/>
          <c:tx>
            <c:strRef>
              <c:f>'市債(借入・返済・残高)'!$D$3</c:f>
              <c:strCache>
                <c:ptCount val="1"/>
                <c:pt idx="0">
                  <c:v>返済額</c:v>
                </c:pt>
              </c:strCache>
            </c:strRef>
          </c:tx>
          <c:spPr>
            <a:ln>
              <a:solidFill>
                <a:schemeClr val="accent1"/>
              </a:solidFill>
            </a:ln>
          </c:spPr>
          <c:invertIfNegative val="0"/>
          <c:dLbls>
            <c:txPr>
              <a:bodyPr/>
              <a:lstStyle/>
              <a:p>
                <a:pPr>
                  <a:defRPr>
                    <a:solidFill>
                      <a:srgbClr val="FF0000"/>
                    </a:solidFill>
                  </a:defRPr>
                </a:pPr>
                <a:endParaRPr lang="ja-JP"/>
              </a:p>
            </c:txPr>
            <c:showLegendKey val="0"/>
            <c:showVal val="1"/>
            <c:showCatName val="0"/>
            <c:showSerName val="0"/>
            <c:showPercent val="0"/>
            <c:showBubbleSize val="0"/>
            <c:showLeaderLines val="0"/>
          </c:dLbls>
          <c:cat>
            <c:strRef>
              <c:f>'市債(借入・返済・残高)'!$A$4:$A$8</c:f>
              <c:strCache>
                <c:ptCount val="5"/>
                <c:pt idx="0">
                  <c:v>H25</c:v>
                </c:pt>
                <c:pt idx="1">
                  <c:v>H26</c:v>
                </c:pt>
                <c:pt idx="2">
                  <c:v>H27</c:v>
                </c:pt>
                <c:pt idx="3">
                  <c:v>H28</c:v>
                </c:pt>
                <c:pt idx="4">
                  <c:v>H29</c:v>
                </c:pt>
              </c:strCache>
            </c:strRef>
          </c:cat>
          <c:val>
            <c:numRef>
              <c:f>'市債(借入・返済・残高)'!$D$4:$D$8</c:f>
              <c:numCache>
                <c:formatCode>#,##0;"△ "#,##0</c:formatCode>
                <c:ptCount val="5"/>
                <c:pt idx="0">
                  <c:v>-1608</c:v>
                </c:pt>
                <c:pt idx="1">
                  <c:v>-1621</c:v>
                </c:pt>
                <c:pt idx="2">
                  <c:v>-1539</c:v>
                </c:pt>
                <c:pt idx="3">
                  <c:v>-1501</c:v>
                </c:pt>
                <c:pt idx="4">
                  <c:v>-1539</c:v>
                </c:pt>
              </c:numCache>
            </c:numRef>
          </c:val>
        </c:ser>
        <c:dLbls>
          <c:showLegendKey val="0"/>
          <c:showVal val="0"/>
          <c:showCatName val="0"/>
          <c:showSerName val="0"/>
          <c:showPercent val="0"/>
          <c:showBubbleSize val="0"/>
        </c:dLbls>
        <c:gapWidth val="75"/>
        <c:axId val="109961216"/>
        <c:axId val="109962752"/>
      </c:barChart>
      <c:lineChart>
        <c:grouping val="standard"/>
        <c:varyColors val="0"/>
        <c:ser>
          <c:idx val="0"/>
          <c:order val="0"/>
          <c:tx>
            <c:strRef>
              <c:f>'市債(借入・返済・残高)'!$B$3</c:f>
              <c:strCache>
                <c:ptCount val="1"/>
                <c:pt idx="0">
                  <c:v>残高</c:v>
                </c:pt>
              </c:strCache>
            </c:strRef>
          </c:tx>
          <c:dLbls>
            <c:dLbl>
              <c:idx val="0"/>
              <c:layout>
                <c:manualLayout>
                  <c:x val="-5.5005500550055028E-2"/>
                  <c:y val="5.1546391752577317E-2"/>
                </c:manualLayout>
              </c:layout>
              <c:spPr/>
              <c:txPr>
                <a:bodyPr/>
                <a:lstStyle/>
                <a:p>
                  <a:pPr>
                    <a:defRPr/>
                  </a:pPr>
                  <a:endParaRPr lang="ja-JP"/>
                </a:p>
              </c:txPr>
              <c:dLblPos val="r"/>
              <c:showLegendKey val="0"/>
              <c:showVal val="1"/>
              <c:showCatName val="0"/>
              <c:showSerName val="0"/>
              <c:showPercent val="0"/>
              <c:showBubbleSize val="0"/>
            </c:dLbl>
            <c:dLbl>
              <c:idx val="1"/>
              <c:layout>
                <c:manualLayout>
                  <c:x val="-4.6204620462046167E-2"/>
                  <c:y val="-3.0927835051546382E-2"/>
                </c:manualLayout>
              </c:layout>
              <c:spPr/>
              <c:txPr>
                <a:bodyPr/>
                <a:lstStyle/>
                <a:p>
                  <a:pPr>
                    <a:defRPr/>
                  </a:pPr>
                  <a:endParaRPr lang="ja-JP"/>
                </a:p>
              </c:txPr>
              <c:dLblPos val="r"/>
              <c:showLegendKey val="0"/>
              <c:showVal val="1"/>
              <c:showCatName val="0"/>
              <c:showSerName val="0"/>
              <c:showPercent val="0"/>
              <c:showBubbleSize val="0"/>
            </c:dLbl>
            <c:dLbl>
              <c:idx val="2"/>
              <c:layout>
                <c:manualLayout>
                  <c:x val="-4.6204620462046202E-2"/>
                  <c:y val="4.8109965635738834E-2"/>
                </c:manualLayout>
              </c:layout>
              <c:spPr/>
              <c:txPr>
                <a:bodyPr/>
                <a:lstStyle/>
                <a:p>
                  <a:pPr>
                    <a:defRPr/>
                  </a:pPr>
                  <a:endParaRPr lang="ja-JP"/>
                </a:p>
              </c:txPr>
              <c:dLblPos val="r"/>
              <c:showLegendKey val="0"/>
              <c:showVal val="1"/>
              <c:showCatName val="0"/>
              <c:showSerName val="0"/>
              <c:showPercent val="0"/>
              <c:showBubbleSize val="0"/>
            </c:dLbl>
            <c:dLbl>
              <c:idx val="3"/>
              <c:layout>
                <c:manualLayout>
                  <c:x val="-5.7205720572057209E-2"/>
                  <c:y val="-4.4673539518900345E-2"/>
                </c:manualLayout>
              </c:layout>
              <c:spPr/>
              <c:txPr>
                <a:bodyPr/>
                <a:lstStyle/>
                <a:p>
                  <a:pPr>
                    <a:defRPr/>
                  </a:pPr>
                  <a:endParaRPr lang="ja-JP"/>
                </a:p>
              </c:txPr>
              <c:dLblPos val="r"/>
              <c:showLegendKey val="0"/>
              <c:showVal val="1"/>
              <c:showCatName val="0"/>
              <c:showSerName val="0"/>
              <c:showPercent val="0"/>
              <c:showBubbleSize val="0"/>
            </c:dLbl>
            <c:dLbl>
              <c:idx val="4"/>
              <c:layout>
                <c:manualLayout>
                  <c:x val="-5.9405940594059403E-2"/>
                  <c:y val="5.1546391752577317E-2"/>
                </c:manualLayout>
              </c:layout>
              <c:spPr/>
              <c:txPr>
                <a:bodyPr/>
                <a:lstStyle/>
                <a:p>
                  <a:pPr>
                    <a:defRPr/>
                  </a:pPr>
                  <a:endParaRPr lang="ja-JP"/>
                </a:p>
              </c:txPr>
              <c:dLblPos val="r"/>
              <c:showLegendKey val="0"/>
              <c:showVal val="1"/>
              <c:showCatName val="0"/>
              <c:showSerName val="0"/>
              <c:showPercent val="0"/>
              <c:showBubbleSize val="0"/>
            </c:dLbl>
            <c:showLegendKey val="0"/>
            <c:showVal val="1"/>
            <c:showCatName val="0"/>
            <c:showSerName val="0"/>
            <c:showPercent val="0"/>
            <c:showBubbleSize val="0"/>
            <c:showLeaderLines val="0"/>
          </c:dLbls>
          <c:cat>
            <c:strRef>
              <c:f>'市債(借入・返済・残高)'!$A$4:$A$8</c:f>
              <c:strCache>
                <c:ptCount val="5"/>
                <c:pt idx="0">
                  <c:v>H25</c:v>
                </c:pt>
                <c:pt idx="1">
                  <c:v>H26</c:v>
                </c:pt>
                <c:pt idx="2">
                  <c:v>H27</c:v>
                </c:pt>
                <c:pt idx="3">
                  <c:v>H28</c:v>
                </c:pt>
                <c:pt idx="4">
                  <c:v>H29</c:v>
                </c:pt>
              </c:strCache>
            </c:strRef>
          </c:cat>
          <c:val>
            <c:numRef>
              <c:f>'市債(借入・返済・残高)'!$B$4:$B$8</c:f>
              <c:numCache>
                <c:formatCode>#,##0_);[Red]\(#,##0\)</c:formatCode>
                <c:ptCount val="5"/>
                <c:pt idx="0">
                  <c:v>15543</c:v>
                </c:pt>
                <c:pt idx="1">
                  <c:v>15771</c:v>
                </c:pt>
                <c:pt idx="2">
                  <c:v>15821</c:v>
                </c:pt>
                <c:pt idx="3">
                  <c:v>16181</c:v>
                </c:pt>
                <c:pt idx="4">
                  <c:v>16521</c:v>
                </c:pt>
              </c:numCache>
            </c:numRef>
          </c:val>
          <c:smooth val="0"/>
        </c:ser>
        <c:dLbls>
          <c:showLegendKey val="0"/>
          <c:showVal val="0"/>
          <c:showCatName val="0"/>
          <c:showSerName val="0"/>
          <c:showPercent val="0"/>
          <c:showBubbleSize val="0"/>
        </c:dLbls>
        <c:marker val="1"/>
        <c:smooth val="0"/>
        <c:axId val="109961216"/>
        <c:axId val="109962752"/>
      </c:lineChart>
      <c:catAx>
        <c:axId val="109961216"/>
        <c:scaling>
          <c:orientation val="minMax"/>
        </c:scaling>
        <c:delete val="0"/>
        <c:axPos val="b"/>
        <c:numFmt formatCode="General" sourceLinked="1"/>
        <c:majorTickMark val="none"/>
        <c:minorTickMark val="none"/>
        <c:tickLblPos val="low"/>
        <c:crossAx val="109962752"/>
        <c:crosses val="autoZero"/>
        <c:auto val="1"/>
        <c:lblAlgn val="ctr"/>
        <c:lblOffset val="100"/>
        <c:noMultiLvlLbl val="0"/>
      </c:catAx>
      <c:valAx>
        <c:axId val="109962752"/>
        <c:scaling>
          <c:orientation val="minMax"/>
        </c:scaling>
        <c:delete val="0"/>
        <c:axPos val="l"/>
        <c:majorGridlines/>
        <c:numFmt formatCode="#,##0_);[Red]\(#,##0\)" sourceLinked="1"/>
        <c:majorTickMark val="none"/>
        <c:minorTickMark val="none"/>
        <c:tickLblPos val="nextTo"/>
        <c:crossAx val="109961216"/>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'基金(残高・取崩)'!$B$3</c:f>
              <c:strCache>
                <c:ptCount val="1"/>
                <c:pt idx="0">
                  <c:v>財調残高</c:v>
                </c:pt>
              </c:strCache>
            </c:strRef>
          </c:tx>
          <c:spPr>
            <a:solidFill>
              <a:srgbClr val="99FF99"/>
            </a:solidFill>
            <a:ln>
              <a:solidFill>
                <a:schemeClr val="accent1"/>
              </a:solidFill>
            </a:ln>
          </c:spPr>
          <c:invertIfNegative val="0"/>
          <c:cat>
            <c:strRef>
              <c:f>'基金(残高・取崩)'!$A$4:$A$8</c:f>
              <c:strCache>
                <c:ptCount val="5"/>
                <c:pt idx="0">
                  <c:v>H25</c:v>
                </c:pt>
                <c:pt idx="1">
                  <c:v>H26</c:v>
                </c:pt>
                <c:pt idx="2">
                  <c:v>H27</c:v>
                </c:pt>
                <c:pt idx="3">
                  <c:v>H28</c:v>
                </c:pt>
                <c:pt idx="4">
                  <c:v>H29</c:v>
                </c:pt>
              </c:strCache>
            </c:strRef>
          </c:cat>
          <c:val>
            <c:numRef>
              <c:f>'基金(残高・取崩)'!$B$4:$B$8</c:f>
              <c:numCache>
                <c:formatCode>#,##0_);[Red]\(#,##0\)</c:formatCode>
                <c:ptCount val="5"/>
                <c:pt idx="0">
                  <c:v>1475</c:v>
                </c:pt>
                <c:pt idx="1">
                  <c:v>1228</c:v>
                </c:pt>
                <c:pt idx="2">
                  <c:v>1339</c:v>
                </c:pt>
                <c:pt idx="3">
                  <c:v>789</c:v>
                </c:pt>
                <c:pt idx="4">
                  <c:v>259</c:v>
                </c:pt>
              </c:numCache>
            </c:numRef>
          </c:val>
        </c:ser>
        <c:ser>
          <c:idx val="1"/>
          <c:order val="1"/>
          <c:tx>
            <c:strRef>
              <c:f>'基金(残高・取崩)'!$C$3</c:f>
              <c:strCache>
                <c:ptCount val="1"/>
                <c:pt idx="0">
                  <c:v>その他残高</c:v>
                </c:pt>
              </c:strCache>
            </c:strRef>
          </c:tx>
          <c:spPr>
            <a:solidFill>
              <a:srgbClr val="00B0F0"/>
            </a:solidFill>
            <a:ln>
              <a:solidFill>
                <a:schemeClr val="accent1"/>
              </a:solidFill>
            </a:ln>
          </c:spPr>
          <c:invertIfNegative val="0"/>
          <c:cat>
            <c:strRef>
              <c:f>'基金(残高・取崩)'!$A$4:$A$8</c:f>
              <c:strCache>
                <c:ptCount val="5"/>
                <c:pt idx="0">
                  <c:v>H25</c:v>
                </c:pt>
                <c:pt idx="1">
                  <c:v>H26</c:v>
                </c:pt>
                <c:pt idx="2">
                  <c:v>H27</c:v>
                </c:pt>
                <c:pt idx="3">
                  <c:v>H28</c:v>
                </c:pt>
                <c:pt idx="4">
                  <c:v>H29</c:v>
                </c:pt>
              </c:strCache>
            </c:strRef>
          </c:cat>
          <c:val>
            <c:numRef>
              <c:f>'基金(残高・取崩)'!$C$4:$C$8</c:f>
              <c:numCache>
                <c:formatCode>#,##0_);[Red]\(#,##0\)</c:formatCode>
                <c:ptCount val="5"/>
                <c:pt idx="0">
                  <c:v>2253</c:v>
                </c:pt>
                <c:pt idx="1">
                  <c:v>2382</c:v>
                </c:pt>
                <c:pt idx="2">
                  <c:v>2611</c:v>
                </c:pt>
                <c:pt idx="3">
                  <c:v>2631</c:v>
                </c:pt>
                <c:pt idx="4">
                  <c:v>2558</c:v>
                </c:pt>
              </c:numCache>
            </c:numRef>
          </c:val>
        </c:ser>
        <c:ser>
          <c:idx val="2"/>
          <c:order val="2"/>
          <c:tx>
            <c:strRef>
              <c:f>'基金(残高・取崩)'!$D$3</c:f>
              <c:strCache>
                <c:ptCount val="1"/>
                <c:pt idx="0">
                  <c:v>基金取崩</c:v>
                </c:pt>
              </c:strCache>
            </c:strRef>
          </c:tx>
          <c:spPr>
            <a:solidFill>
              <a:srgbClr val="FFCCFF"/>
            </a:solidFill>
            <a:ln>
              <a:solidFill>
                <a:schemeClr val="accent1"/>
              </a:solidFill>
            </a:ln>
          </c:spPr>
          <c:invertIfNegative val="0"/>
          <c:dLbls>
            <c:txPr>
              <a:bodyPr/>
              <a:lstStyle/>
              <a:p>
                <a:pPr>
                  <a:defRPr>
                    <a:solidFill>
                      <a:srgbClr val="FF0000"/>
                    </a:solidFill>
                  </a:defRPr>
                </a:pPr>
                <a:endParaRPr lang="ja-JP"/>
              </a:p>
            </c:txPr>
            <c:dLblPos val="ctr"/>
            <c:showLegendKey val="0"/>
            <c:showVal val="1"/>
            <c:showCatName val="0"/>
            <c:showSerName val="0"/>
            <c:showPercent val="0"/>
            <c:showBubbleSize val="0"/>
            <c:showLeaderLines val="0"/>
          </c:dLbls>
          <c:cat>
            <c:strRef>
              <c:f>'基金(残高・取崩)'!$A$4:$A$8</c:f>
              <c:strCache>
                <c:ptCount val="5"/>
                <c:pt idx="0">
                  <c:v>H25</c:v>
                </c:pt>
                <c:pt idx="1">
                  <c:v>H26</c:v>
                </c:pt>
                <c:pt idx="2">
                  <c:v>H27</c:v>
                </c:pt>
                <c:pt idx="3">
                  <c:v>H28</c:v>
                </c:pt>
                <c:pt idx="4">
                  <c:v>H29</c:v>
                </c:pt>
              </c:strCache>
            </c:strRef>
          </c:cat>
          <c:val>
            <c:numRef>
              <c:f>'基金(残高・取崩)'!$D$4:$D$8</c:f>
              <c:numCache>
                <c:formatCode>#,##0;"△ "#,##0</c:formatCode>
                <c:ptCount val="5"/>
                <c:pt idx="0">
                  <c:v>-44</c:v>
                </c:pt>
                <c:pt idx="1">
                  <c:v>-513</c:v>
                </c:pt>
                <c:pt idx="2">
                  <c:v>-14</c:v>
                </c:pt>
                <c:pt idx="3">
                  <c:v>-644</c:v>
                </c:pt>
                <c:pt idx="4">
                  <c:v>-641</c:v>
                </c:pt>
              </c:numCache>
            </c:numRef>
          </c:val>
        </c:ser>
        <c:dLbls>
          <c:dLblPos val="ctr"/>
          <c:showLegendKey val="0"/>
          <c:showVal val="1"/>
          <c:showCatName val="0"/>
          <c:showSerName val="0"/>
          <c:showPercent val="0"/>
          <c:showBubbleSize val="0"/>
        </c:dLbls>
        <c:gapWidth val="150"/>
        <c:overlap val="100"/>
        <c:axId val="27606400"/>
        <c:axId val="27628288"/>
      </c:barChart>
      <c:catAx>
        <c:axId val="27606400"/>
        <c:scaling>
          <c:orientation val="minMax"/>
        </c:scaling>
        <c:delete val="0"/>
        <c:axPos val="b"/>
        <c:majorTickMark val="out"/>
        <c:minorTickMark val="none"/>
        <c:tickLblPos val="low"/>
        <c:crossAx val="27628288"/>
        <c:crosses val="autoZero"/>
        <c:auto val="1"/>
        <c:lblAlgn val="ctr"/>
        <c:lblOffset val="100"/>
        <c:noMultiLvlLbl val="0"/>
      </c:catAx>
      <c:valAx>
        <c:axId val="27628288"/>
        <c:scaling>
          <c:orientation val="minMax"/>
        </c:scaling>
        <c:delete val="0"/>
        <c:axPos val="l"/>
        <c:majorGridlines/>
        <c:numFmt formatCode="#,##0_);[Red]\(#,##0\)" sourceLinked="1"/>
        <c:majorTickMark val="out"/>
        <c:minorTickMark val="none"/>
        <c:tickLblPos val="nextTo"/>
        <c:crossAx val="27606400"/>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946684375296461"/>
          <c:y val="3.1252961129278792E-2"/>
          <c:w val="0.85375939453351468"/>
          <c:h val="0.81365170420982758"/>
        </c:manualLayout>
      </c:layout>
      <c:barChart>
        <c:barDir val="col"/>
        <c:grouping val="stacked"/>
        <c:varyColors val="0"/>
        <c:ser>
          <c:idx val="1"/>
          <c:order val="1"/>
          <c:tx>
            <c:strRef>
              <c:f>標準財政規模と繰出金!$C$3</c:f>
              <c:strCache>
                <c:ptCount val="1"/>
                <c:pt idx="0">
                  <c:v>下水</c:v>
                </c:pt>
              </c:strCache>
            </c:strRef>
          </c:tx>
          <c:spPr>
            <a:solidFill>
              <a:srgbClr val="FFFFCC"/>
            </a:solidFill>
            <a:ln>
              <a:solidFill>
                <a:schemeClr val="accent1"/>
              </a:solidFill>
            </a:ln>
          </c:spPr>
          <c:invertIfNegative val="0"/>
          <c:dLbls>
            <c:showLegendKey val="0"/>
            <c:showVal val="1"/>
            <c:showCatName val="0"/>
            <c:showSerName val="0"/>
            <c:showPercent val="0"/>
            <c:showBubbleSize val="0"/>
            <c:showLeaderLines val="0"/>
          </c:dLbls>
          <c:cat>
            <c:strRef>
              <c:f>標準財政規模と繰出金!$A$4:$A$8</c:f>
              <c:strCache>
                <c:ptCount val="5"/>
                <c:pt idx="0">
                  <c:v>H25</c:v>
                </c:pt>
                <c:pt idx="1">
                  <c:v>H26</c:v>
                </c:pt>
                <c:pt idx="2">
                  <c:v>H27</c:v>
                </c:pt>
                <c:pt idx="3">
                  <c:v>H28</c:v>
                </c:pt>
                <c:pt idx="4">
                  <c:v>H29</c:v>
                </c:pt>
              </c:strCache>
            </c:strRef>
          </c:cat>
          <c:val>
            <c:numRef>
              <c:f>標準財政規模と繰出金!$C$4:$C$8</c:f>
              <c:numCache>
                <c:formatCode>#,##0_);[Red]\(#,##0\)</c:formatCode>
                <c:ptCount val="5"/>
                <c:pt idx="0">
                  <c:v>1028</c:v>
                </c:pt>
                <c:pt idx="1">
                  <c:v>1120</c:v>
                </c:pt>
                <c:pt idx="2">
                  <c:v>895</c:v>
                </c:pt>
                <c:pt idx="3">
                  <c:v>1096</c:v>
                </c:pt>
                <c:pt idx="4">
                  <c:v>1058</c:v>
                </c:pt>
              </c:numCache>
            </c:numRef>
          </c:val>
        </c:ser>
        <c:ser>
          <c:idx val="2"/>
          <c:order val="2"/>
          <c:tx>
            <c:strRef>
              <c:f>標準財政規模と繰出金!$D$3</c:f>
              <c:strCache>
                <c:ptCount val="1"/>
                <c:pt idx="0">
                  <c:v>医療・介護</c:v>
                </c:pt>
              </c:strCache>
            </c:strRef>
          </c:tx>
          <c:spPr>
            <a:solidFill>
              <a:srgbClr val="00FF99"/>
            </a:solidFill>
            <a:ln>
              <a:solidFill>
                <a:schemeClr val="accent1"/>
              </a:solidFill>
            </a:ln>
          </c:spPr>
          <c:invertIfNegative val="0"/>
          <c:dLbls>
            <c:showLegendKey val="0"/>
            <c:showVal val="1"/>
            <c:showCatName val="0"/>
            <c:showSerName val="0"/>
            <c:showPercent val="0"/>
            <c:showBubbleSize val="0"/>
            <c:showLeaderLines val="0"/>
          </c:dLbls>
          <c:cat>
            <c:strRef>
              <c:f>標準財政規模と繰出金!$A$4:$A$8</c:f>
              <c:strCache>
                <c:ptCount val="5"/>
                <c:pt idx="0">
                  <c:v>H25</c:v>
                </c:pt>
                <c:pt idx="1">
                  <c:v>H26</c:v>
                </c:pt>
                <c:pt idx="2">
                  <c:v>H27</c:v>
                </c:pt>
                <c:pt idx="3">
                  <c:v>H28</c:v>
                </c:pt>
                <c:pt idx="4">
                  <c:v>H29</c:v>
                </c:pt>
              </c:strCache>
            </c:strRef>
          </c:cat>
          <c:val>
            <c:numRef>
              <c:f>標準財政規模と繰出金!$D$4:$D$8</c:f>
              <c:numCache>
                <c:formatCode>#,##0_);[Red]\(#,##0\)</c:formatCode>
                <c:ptCount val="5"/>
                <c:pt idx="0">
                  <c:v>1423</c:v>
                </c:pt>
                <c:pt idx="1">
                  <c:v>1549</c:v>
                </c:pt>
                <c:pt idx="2">
                  <c:v>1606</c:v>
                </c:pt>
                <c:pt idx="3">
                  <c:v>1557</c:v>
                </c:pt>
                <c:pt idx="4">
                  <c:v>1564</c:v>
                </c:pt>
              </c:numCache>
            </c:numRef>
          </c:val>
        </c:ser>
        <c:ser>
          <c:idx val="3"/>
          <c:order val="3"/>
          <c:tx>
            <c:strRef>
              <c:f>標準財政規模と繰出金!$E$3</c:f>
              <c:strCache>
                <c:ptCount val="1"/>
                <c:pt idx="0">
                  <c:v>その他</c:v>
                </c:pt>
              </c:strCache>
            </c:strRef>
          </c:tx>
          <c:spPr>
            <a:solidFill>
              <a:srgbClr val="FF00FF"/>
            </a:solidFill>
            <a:ln>
              <a:solidFill>
                <a:schemeClr val="accent1"/>
              </a:solidFill>
            </a:ln>
          </c:spPr>
          <c:invertIfNegative val="0"/>
          <c:dLbls>
            <c:showLegendKey val="0"/>
            <c:showVal val="1"/>
            <c:showCatName val="0"/>
            <c:showSerName val="0"/>
            <c:showPercent val="0"/>
            <c:showBubbleSize val="0"/>
            <c:showLeaderLines val="0"/>
          </c:dLbls>
          <c:cat>
            <c:strRef>
              <c:f>標準財政規模と繰出金!$A$4:$A$8</c:f>
              <c:strCache>
                <c:ptCount val="5"/>
                <c:pt idx="0">
                  <c:v>H25</c:v>
                </c:pt>
                <c:pt idx="1">
                  <c:v>H26</c:v>
                </c:pt>
                <c:pt idx="2">
                  <c:v>H27</c:v>
                </c:pt>
                <c:pt idx="3">
                  <c:v>H28</c:v>
                </c:pt>
                <c:pt idx="4">
                  <c:v>H29</c:v>
                </c:pt>
              </c:strCache>
            </c:strRef>
          </c:cat>
          <c:val>
            <c:numRef>
              <c:f>標準財政規模と繰出金!$E$4:$E$8</c:f>
              <c:numCache>
                <c:formatCode>#,##0_);[Red]\(#,##0\)</c:formatCode>
                <c:ptCount val="5"/>
                <c:pt idx="0">
                  <c:v>107</c:v>
                </c:pt>
                <c:pt idx="1">
                  <c:v>142</c:v>
                </c:pt>
                <c:pt idx="2">
                  <c:v>129</c:v>
                </c:pt>
                <c:pt idx="3">
                  <c:v>129</c:v>
                </c:pt>
                <c:pt idx="4">
                  <c:v>128</c:v>
                </c:pt>
              </c:numCache>
            </c:numRef>
          </c:val>
        </c:ser>
        <c:dLbls>
          <c:showLegendKey val="0"/>
          <c:showVal val="0"/>
          <c:showCatName val="0"/>
          <c:showSerName val="0"/>
          <c:showPercent val="0"/>
          <c:showBubbleSize val="0"/>
        </c:dLbls>
        <c:gapWidth val="75"/>
        <c:overlap val="100"/>
        <c:axId val="31849088"/>
        <c:axId val="31859072"/>
      </c:barChart>
      <c:lineChart>
        <c:grouping val="standard"/>
        <c:varyColors val="0"/>
        <c:ser>
          <c:idx val="0"/>
          <c:order val="0"/>
          <c:tx>
            <c:strRef>
              <c:f>標準財政規模と繰出金!$B$3</c:f>
              <c:strCache>
                <c:ptCount val="1"/>
                <c:pt idx="0">
                  <c:v>標準財政規模</c:v>
                </c:pt>
              </c:strCache>
            </c:strRef>
          </c:tx>
          <c:dLbls>
            <c:dLbl>
              <c:idx val="0"/>
              <c:layout>
                <c:manualLayout>
                  <c:x val="-6.4257028112449793E-2"/>
                  <c:y val="-3.4029389017788091E-2"/>
                </c:manualLayout>
              </c:layout>
              <c:spPr/>
              <c:txPr>
                <a:bodyPr/>
                <a:lstStyle/>
                <a:p>
                  <a:pPr>
                    <a:defRPr/>
                  </a:pPr>
                  <a:endParaRPr lang="ja-JP"/>
                </a:p>
              </c:txPr>
              <c:dLblPos val="r"/>
              <c:showLegendKey val="0"/>
              <c:showVal val="1"/>
              <c:showCatName val="0"/>
              <c:showSerName val="0"/>
              <c:showPercent val="0"/>
              <c:showBubbleSize val="0"/>
            </c:dLbl>
            <c:dLbl>
              <c:idx val="1"/>
              <c:layout>
                <c:manualLayout>
                  <c:x val="-4.8192771084337352E-2"/>
                  <c:y val="3.4029389017788091E-2"/>
                </c:manualLayout>
              </c:layout>
              <c:spPr/>
              <c:txPr>
                <a:bodyPr/>
                <a:lstStyle/>
                <a:p>
                  <a:pPr>
                    <a:defRPr/>
                  </a:pPr>
                  <a:endParaRPr lang="ja-JP"/>
                </a:p>
              </c:txPr>
              <c:dLblPos val="r"/>
              <c:showLegendKey val="0"/>
              <c:showVal val="1"/>
              <c:showCatName val="0"/>
              <c:showSerName val="0"/>
              <c:showPercent val="0"/>
              <c:showBubbleSize val="0"/>
            </c:dLbl>
            <c:dLbl>
              <c:idx val="2"/>
              <c:layout>
                <c:manualLayout>
                  <c:x val="-4.8192771084337352E-2"/>
                  <c:y val="3.7122969837587005E-2"/>
                </c:manualLayout>
              </c:layout>
              <c:spPr/>
              <c:txPr>
                <a:bodyPr/>
                <a:lstStyle/>
                <a:p>
                  <a:pPr>
                    <a:defRPr/>
                  </a:pPr>
                  <a:endParaRPr lang="ja-JP"/>
                </a:p>
              </c:txPr>
              <c:dLblPos val="r"/>
              <c:showLegendKey val="0"/>
              <c:showVal val="1"/>
              <c:showCatName val="0"/>
              <c:showSerName val="0"/>
              <c:showPercent val="0"/>
              <c:showBubbleSize val="0"/>
            </c:dLbl>
            <c:dLbl>
              <c:idx val="3"/>
              <c:layout>
                <c:manualLayout>
                  <c:x val="-5.8902275769745646E-2"/>
                  <c:y val="-4.0216550657385927E-2"/>
                </c:manualLayout>
              </c:layout>
              <c:spPr/>
              <c:txPr>
                <a:bodyPr/>
                <a:lstStyle/>
                <a:p>
                  <a:pPr>
                    <a:defRPr/>
                  </a:pPr>
                  <a:endParaRPr lang="ja-JP"/>
                </a:p>
              </c:txPr>
              <c:dLblPos val="r"/>
              <c:showLegendKey val="0"/>
              <c:showVal val="1"/>
              <c:showCatName val="0"/>
              <c:showSerName val="0"/>
              <c:showPercent val="0"/>
              <c:showBubbleSize val="0"/>
            </c:dLbl>
            <c:dLbl>
              <c:idx val="4"/>
              <c:layout>
                <c:manualLayout>
                  <c:x val="-6.4257028112449793E-2"/>
                  <c:y val="4.3310131477184842E-2"/>
                </c:manualLayout>
              </c:layout>
              <c:spPr/>
              <c:txPr>
                <a:bodyPr/>
                <a:lstStyle/>
                <a:p>
                  <a:pPr>
                    <a:defRPr/>
                  </a:pPr>
                  <a:endParaRPr lang="ja-JP"/>
                </a:p>
              </c:txPr>
              <c:dLblPos val="r"/>
              <c:showLegendKey val="0"/>
              <c:showVal val="1"/>
              <c:showCatName val="0"/>
              <c:showSerName val="0"/>
              <c:showPercent val="0"/>
              <c:showBubbleSize val="0"/>
            </c:dLbl>
            <c:showLegendKey val="0"/>
            <c:showVal val="1"/>
            <c:showCatName val="0"/>
            <c:showSerName val="0"/>
            <c:showPercent val="0"/>
            <c:showBubbleSize val="0"/>
            <c:showLeaderLines val="0"/>
          </c:dLbls>
          <c:cat>
            <c:strRef>
              <c:f>標準財政規模と繰出金!$A$4:$A$8</c:f>
              <c:strCache>
                <c:ptCount val="5"/>
                <c:pt idx="0">
                  <c:v>H25</c:v>
                </c:pt>
                <c:pt idx="1">
                  <c:v>H26</c:v>
                </c:pt>
                <c:pt idx="2">
                  <c:v>H27</c:v>
                </c:pt>
                <c:pt idx="3">
                  <c:v>H28</c:v>
                </c:pt>
                <c:pt idx="4">
                  <c:v>H29</c:v>
                </c:pt>
              </c:strCache>
            </c:strRef>
          </c:cat>
          <c:val>
            <c:numRef>
              <c:f>標準財政規模と繰出金!$B$4:$B$8</c:f>
              <c:numCache>
                <c:formatCode>#,##0_);[Red]\(#,##0\)</c:formatCode>
                <c:ptCount val="5"/>
                <c:pt idx="0">
                  <c:v>10461</c:v>
                </c:pt>
                <c:pt idx="1">
                  <c:v>10347</c:v>
                </c:pt>
                <c:pt idx="2">
                  <c:v>10455</c:v>
                </c:pt>
                <c:pt idx="3">
                  <c:v>10504</c:v>
                </c:pt>
                <c:pt idx="4">
                  <c:v>10476</c:v>
                </c:pt>
              </c:numCache>
            </c:numRef>
          </c:val>
          <c:smooth val="0"/>
        </c:ser>
        <c:dLbls>
          <c:showLegendKey val="0"/>
          <c:showVal val="0"/>
          <c:showCatName val="0"/>
          <c:showSerName val="0"/>
          <c:showPercent val="0"/>
          <c:showBubbleSize val="0"/>
        </c:dLbls>
        <c:marker val="1"/>
        <c:smooth val="0"/>
        <c:axId val="31849088"/>
        <c:axId val="31859072"/>
      </c:lineChart>
      <c:catAx>
        <c:axId val="31849088"/>
        <c:scaling>
          <c:orientation val="minMax"/>
        </c:scaling>
        <c:delete val="0"/>
        <c:axPos val="b"/>
        <c:numFmt formatCode="General" sourceLinked="1"/>
        <c:majorTickMark val="none"/>
        <c:minorTickMark val="none"/>
        <c:tickLblPos val="nextTo"/>
        <c:crossAx val="31859072"/>
        <c:crosses val="autoZero"/>
        <c:auto val="1"/>
        <c:lblAlgn val="ctr"/>
        <c:lblOffset val="100"/>
        <c:noMultiLvlLbl val="0"/>
      </c:catAx>
      <c:valAx>
        <c:axId val="31859072"/>
        <c:scaling>
          <c:orientation val="minMax"/>
        </c:scaling>
        <c:delete val="0"/>
        <c:axPos val="l"/>
        <c:majorGridlines/>
        <c:numFmt formatCode="#,##0_);[Red]\(#,##0\)" sourceLinked="1"/>
        <c:majorTickMark val="none"/>
        <c:minorTickMark val="none"/>
        <c:tickLblPos val="nextTo"/>
        <c:crossAx val="3184908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繰出金!$B$2</c:f>
              <c:strCache>
                <c:ptCount val="1"/>
                <c:pt idx="0">
                  <c:v>下水道</c:v>
                </c:pt>
              </c:strCache>
            </c:strRef>
          </c:tx>
          <c:spPr>
            <a:solidFill>
              <a:srgbClr val="FF99CC"/>
            </a:solidFill>
            <a:ln>
              <a:solidFill>
                <a:schemeClr val="accent1"/>
              </a:solidFill>
            </a:ln>
          </c:spPr>
          <c:invertIfNegative val="0"/>
          <c:cat>
            <c:strRef>
              <c:f>繰出金!$A$3:$A$5</c:f>
              <c:strCache>
                <c:ptCount val="3"/>
                <c:pt idx="0">
                  <c:v>魚津市</c:v>
                </c:pt>
                <c:pt idx="1">
                  <c:v>黒部市</c:v>
                </c:pt>
                <c:pt idx="2">
                  <c:v>滑川市</c:v>
                </c:pt>
              </c:strCache>
            </c:strRef>
          </c:cat>
          <c:val>
            <c:numRef>
              <c:f>繰出金!$B$3:$B$5</c:f>
              <c:numCache>
                <c:formatCode>#,##0_);[Red]\(#,##0\)</c:formatCode>
                <c:ptCount val="3"/>
                <c:pt idx="0">
                  <c:v>1096</c:v>
                </c:pt>
                <c:pt idx="1">
                  <c:v>960</c:v>
                </c:pt>
                <c:pt idx="2">
                  <c:v>605</c:v>
                </c:pt>
              </c:numCache>
            </c:numRef>
          </c:val>
        </c:ser>
        <c:ser>
          <c:idx val="1"/>
          <c:order val="1"/>
          <c:tx>
            <c:strRef>
              <c:f>繰出金!$C$2</c:f>
              <c:strCache>
                <c:ptCount val="1"/>
                <c:pt idx="0">
                  <c:v>上水道</c:v>
                </c:pt>
              </c:strCache>
            </c:strRef>
          </c:tx>
          <c:spPr>
            <a:solidFill>
              <a:srgbClr val="66FFFF"/>
            </a:solidFill>
            <a:ln>
              <a:solidFill>
                <a:schemeClr val="accent1"/>
              </a:solidFill>
            </a:ln>
          </c:spPr>
          <c:invertIfNegative val="0"/>
          <c:cat>
            <c:strRef>
              <c:f>繰出金!$A$3:$A$5</c:f>
              <c:strCache>
                <c:ptCount val="3"/>
                <c:pt idx="0">
                  <c:v>魚津市</c:v>
                </c:pt>
                <c:pt idx="1">
                  <c:v>黒部市</c:v>
                </c:pt>
                <c:pt idx="2">
                  <c:v>滑川市</c:v>
                </c:pt>
              </c:strCache>
            </c:strRef>
          </c:cat>
          <c:val>
            <c:numRef>
              <c:f>繰出金!$C$3:$C$5</c:f>
              <c:numCache>
                <c:formatCode>#,##0_);[Red]\(#,##0\)</c:formatCode>
                <c:ptCount val="3"/>
                <c:pt idx="0">
                  <c:v>15</c:v>
                </c:pt>
                <c:pt idx="1">
                  <c:v>162</c:v>
                </c:pt>
                <c:pt idx="2">
                  <c:v>0</c:v>
                </c:pt>
              </c:numCache>
            </c:numRef>
          </c:val>
        </c:ser>
        <c:ser>
          <c:idx val="2"/>
          <c:order val="2"/>
          <c:tx>
            <c:strRef>
              <c:f>繰出金!$D$2</c:f>
              <c:strCache>
                <c:ptCount val="1"/>
                <c:pt idx="0">
                  <c:v>観光施設</c:v>
                </c:pt>
              </c:strCache>
            </c:strRef>
          </c:tx>
          <c:spPr>
            <a:solidFill>
              <a:srgbClr val="FF0000"/>
            </a:solidFill>
            <a:ln>
              <a:solidFill>
                <a:schemeClr val="accent1"/>
              </a:solidFill>
            </a:ln>
          </c:spPr>
          <c:invertIfNegative val="0"/>
          <c:cat>
            <c:strRef>
              <c:f>繰出金!$A$3:$A$5</c:f>
              <c:strCache>
                <c:ptCount val="3"/>
                <c:pt idx="0">
                  <c:v>魚津市</c:v>
                </c:pt>
                <c:pt idx="1">
                  <c:v>黒部市</c:v>
                </c:pt>
                <c:pt idx="2">
                  <c:v>滑川市</c:v>
                </c:pt>
              </c:strCache>
            </c:strRef>
          </c:cat>
          <c:val>
            <c:numRef>
              <c:f>繰出金!$D$3:$D$5</c:f>
              <c:numCache>
                <c:formatCode>#,##0_);[Red]\(#,##0\)</c:formatCode>
                <c:ptCount val="3"/>
                <c:pt idx="0">
                  <c:v>108</c:v>
                </c:pt>
                <c:pt idx="1">
                  <c:v>78</c:v>
                </c:pt>
                <c:pt idx="2">
                  <c:v>0</c:v>
                </c:pt>
              </c:numCache>
            </c:numRef>
          </c:val>
        </c:ser>
        <c:ser>
          <c:idx val="3"/>
          <c:order val="3"/>
          <c:tx>
            <c:strRef>
              <c:f>繰出金!$E$2</c:f>
              <c:strCache>
                <c:ptCount val="1"/>
                <c:pt idx="0">
                  <c:v>国保</c:v>
                </c:pt>
              </c:strCache>
            </c:strRef>
          </c:tx>
          <c:spPr>
            <a:solidFill>
              <a:srgbClr val="FFFF00"/>
            </a:solidFill>
            <a:ln>
              <a:solidFill>
                <a:schemeClr val="accent1"/>
              </a:solidFill>
            </a:ln>
          </c:spPr>
          <c:invertIfNegative val="0"/>
          <c:cat>
            <c:strRef>
              <c:f>繰出金!$A$3:$A$5</c:f>
              <c:strCache>
                <c:ptCount val="3"/>
                <c:pt idx="0">
                  <c:v>魚津市</c:v>
                </c:pt>
                <c:pt idx="1">
                  <c:v>黒部市</c:v>
                </c:pt>
                <c:pt idx="2">
                  <c:v>滑川市</c:v>
                </c:pt>
              </c:strCache>
            </c:strRef>
          </c:cat>
          <c:val>
            <c:numRef>
              <c:f>繰出金!$E$3:$E$5</c:f>
              <c:numCache>
                <c:formatCode>#,##0_);[Red]\(#,##0\)</c:formatCode>
                <c:ptCount val="3"/>
                <c:pt idx="0">
                  <c:v>288</c:v>
                </c:pt>
                <c:pt idx="1">
                  <c:v>193</c:v>
                </c:pt>
                <c:pt idx="2">
                  <c:v>206</c:v>
                </c:pt>
              </c:numCache>
            </c:numRef>
          </c:val>
        </c:ser>
        <c:ser>
          <c:idx val="4"/>
          <c:order val="4"/>
          <c:tx>
            <c:strRef>
              <c:f>繰出金!$F$2</c:f>
              <c:strCache>
                <c:ptCount val="1"/>
                <c:pt idx="0">
                  <c:v>その他</c:v>
                </c:pt>
              </c:strCache>
            </c:strRef>
          </c:tx>
          <c:spPr>
            <a:solidFill>
              <a:srgbClr val="66FFCC"/>
            </a:solidFill>
            <a:ln>
              <a:solidFill>
                <a:schemeClr val="accent1"/>
              </a:solidFill>
            </a:ln>
          </c:spPr>
          <c:invertIfNegative val="0"/>
          <c:cat>
            <c:strRef>
              <c:f>繰出金!$A$3:$A$5</c:f>
              <c:strCache>
                <c:ptCount val="3"/>
                <c:pt idx="0">
                  <c:v>魚津市</c:v>
                </c:pt>
                <c:pt idx="1">
                  <c:v>黒部市</c:v>
                </c:pt>
                <c:pt idx="2">
                  <c:v>滑川市</c:v>
                </c:pt>
              </c:strCache>
            </c:strRef>
          </c:cat>
          <c:val>
            <c:numRef>
              <c:f>繰出金!$F$3:$F$5</c:f>
              <c:numCache>
                <c:formatCode>#,##0_);[Red]\(#,##0\)</c:formatCode>
                <c:ptCount val="3"/>
                <c:pt idx="0">
                  <c:v>1269</c:v>
                </c:pt>
                <c:pt idx="1">
                  <c:v>1084</c:v>
                </c:pt>
                <c:pt idx="2">
                  <c:v>904</c:v>
                </c:pt>
              </c:numCache>
            </c:numRef>
          </c:val>
        </c:ser>
        <c:dLbls>
          <c:showLegendKey val="0"/>
          <c:showVal val="0"/>
          <c:showCatName val="0"/>
          <c:showSerName val="0"/>
          <c:showPercent val="0"/>
          <c:showBubbleSize val="0"/>
        </c:dLbls>
        <c:gapWidth val="300"/>
        <c:overlap val="100"/>
        <c:serLines/>
        <c:axId val="27526656"/>
        <c:axId val="27528192"/>
      </c:barChart>
      <c:lineChart>
        <c:grouping val="standard"/>
        <c:varyColors val="0"/>
        <c:ser>
          <c:idx val="5"/>
          <c:order val="5"/>
          <c:tx>
            <c:strRef>
              <c:f>繰出金!$G$2</c:f>
              <c:strCache>
                <c:ptCount val="1"/>
                <c:pt idx="0">
                  <c:v>標準財政規模</c:v>
                </c:pt>
              </c:strCache>
            </c:strRef>
          </c:tx>
          <c:cat>
            <c:strRef>
              <c:f>繰出金!$A$3:$A$5</c:f>
              <c:strCache>
                <c:ptCount val="3"/>
                <c:pt idx="0">
                  <c:v>魚津市</c:v>
                </c:pt>
                <c:pt idx="1">
                  <c:v>黒部市</c:v>
                </c:pt>
                <c:pt idx="2">
                  <c:v>滑川市</c:v>
                </c:pt>
              </c:strCache>
            </c:strRef>
          </c:cat>
          <c:val>
            <c:numRef>
              <c:f>繰出金!$G$3:$G$5</c:f>
              <c:numCache>
                <c:formatCode>#,##0_);[Red]\(#,##0\)</c:formatCode>
                <c:ptCount val="3"/>
                <c:pt idx="0">
                  <c:v>10504</c:v>
                </c:pt>
                <c:pt idx="1">
                  <c:v>12333</c:v>
                </c:pt>
                <c:pt idx="2">
                  <c:v>7712</c:v>
                </c:pt>
              </c:numCache>
            </c:numRef>
          </c:val>
          <c:smooth val="0"/>
        </c:ser>
        <c:dLbls>
          <c:showLegendKey val="0"/>
          <c:showVal val="0"/>
          <c:showCatName val="0"/>
          <c:showSerName val="0"/>
          <c:showPercent val="0"/>
          <c:showBubbleSize val="0"/>
        </c:dLbls>
        <c:marker val="1"/>
        <c:smooth val="0"/>
        <c:axId val="27539712"/>
        <c:axId val="27538176"/>
      </c:lineChart>
      <c:catAx>
        <c:axId val="27526656"/>
        <c:scaling>
          <c:orientation val="minMax"/>
        </c:scaling>
        <c:delete val="0"/>
        <c:axPos val="b"/>
        <c:majorTickMark val="none"/>
        <c:minorTickMark val="none"/>
        <c:tickLblPos val="nextTo"/>
        <c:crossAx val="27528192"/>
        <c:crosses val="autoZero"/>
        <c:auto val="1"/>
        <c:lblAlgn val="ctr"/>
        <c:lblOffset val="100"/>
        <c:noMultiLvlLbl val="0"/>
      </c:catAx>
      <c:valAx>
        <c:axId val="27528192"/>
        <c:scaling>
          <c:orientation val="minMax"/>
        </c:scaling>
        <c:delete val="0"/>
        <c:axPos val="l"/>
        <c:majorGridlines/>
        <c:numFmt formatCode="#,##0_);[Red]\(#,##0\)" sourceLinked="1"/>
        <c:majorTickMark val="out"/>
        <c:minorTickMark val="none"/>
        <c:tickLblPos val="nextTo"/>
        <c:crossAx val="27526656"/>
        <c:crosses val="autoZero"/>
        <c:crossBetween val="between"/>
      </c:valAx>
      <c:valAx>
        <c:axId val="27538176"/>
        <c:scaling>
          <c:orientation val="minMax"/>
        </c:scaling>
        <c:delete val="0"/>
        <c:axPos val="r"/>
        <c:numFmt formatCode="#,##0_);[Red]\(#,##0\)" sourceLinked="1"/>
        <c:majorTickMark val="out"/>
        <c:minorTickMark val="none"/>
        <c:tickLblPos val="nextTo"/>
        <c:crossAx val="27539712"/>
        <c:crosses val="max"/>
        <c:crossBetween val="between"/>
      </c:valAx>
      <c:catAx>
        <c:axId val="27539712"/>
        <c:scaling>
          <c:orientation val="minMax"/>
        </c:scaling>
        <c:delete val="1"/>
        <c:axPos val="b"/>
        <c:majorTickMark val="out"/>
        <c:minorTickMark val="none"/>
        <c:tickLblPos val="nextTo"/>
        <c:crossAx val="27538176"/>
        <c:crosses val="autoZero"/>
        <c:auto val="1"/>
        <c:lblAlgn val="ctr"/>
        <c:lblOffset val="100"/>
        <c:noMultiLvlLbl val="0"/>
      </c:catAx>
      <c:dTable>
        <c:showHorzBorder val="1"/>
        <c:showVertBorder val="1"/>
        <c:showOutline val="1"/>
        <c:showKeys val="1"/>
      </c:dTable>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4172387278606471E-2"/>
          <c:y val="0.15076496130059622"/>
          <c:w val="0.92527162264778406"/>
          <c:h val="0.76442734995256933"/>
        </c:manualLayout>
      </c:layout>
      <c:barChart>
        <c:barDir val="col"/>
        <c:grouping val="stacked"/>
        <c:varyColors val="0"/>
        <c:ser>
          <c:idx val="0"/>
          <c:order val="0"/>
          <c:spPr>
            <a:solidFill>
              <a:schemeClr val="accent5">
                <a:lumMod val="60000"/>
                <a:lumOff val="40000"/>
              </a:schemeClr>
            </a:solidFill>
            <a:ln w="6350">
              <a:noFill/>
              <a:prstDash val="solid"/>
            </a:ln>
          </c:spPr>
          <c:invertIfNegative val="0"/>
          <c:cat>
            <c:strRef>
              <c:f>削減イメージ!$B$7:$F$7</c:f>
              <c:strCache>
                <c:ptCount val="5"/>
                <c:pt idx="0">
                  <c:v>H30</c:v>
                </c:pt>
                <c:pt idx="1">
                  <c:v>H31</c:v>
                </c:pt>
                <c:pt idx="2">
                  <c:v>H32</c:v>
                </c:pt>
                <c:pt idx="3">
                  <c:v>H33</c:v>
                </c:pt>
                <c:pt idx="4">
                  <c:v>H34</c:v>
                </c:pt>
              </c:strCache>
            </c:strRef>
          </c:cat>
          <c:val>
            <c:numRef>
              <c:f>削減イメージ!$B$8:$F$8</c:f>
              <c:numCache>
                <c:formatCode>#,##0_);[Red]\(#,##0\)</c:formatCode>
                <c:ptCount val="5"/>
                <c:pt idx="0">
                  <c:v>119</c:v>
                </c:pt>
                <c:pt idx="1">
                  <c:v>116</c:v>
                </c:pt>
                <c:pt idx="2">
                  <c:v>114</c:v>
                </c:pt>
                <c:pt idx="3">
                  <c:v>113</c:v>
                </c:pt>
                <c:pt idx="4">
                  <c:v>112</c:v>
                </c:pt>
              </c:numCache>
            </c:numRef>
          </c:val>
        </c:ser>
        <c:ser>
          <c:idx val="1"/>
          <c:order val="1"/>
          <c:spPr>
            <a:noFill/>
            <a:ln w="28575">
              <a:solidFill>
                <a:schemeClr val="accent1"/>
              </a:solidFill>
              <a:prstDash val="sysDash"/>
            </a:ln>
          </c:spPr>
          <c:invertIfNegative val="0"/>
          <c:cat>
            <c:strRef>
              <c:f>削減イメージ!$B$7:$F$7</c:f>
              <c:strCache>
                <c:ptCount val="5"/>
                <c:pt idx="0">
                  <c:v>H30</c:v>
                </c:pt>
                <c:pt idx="1">
                  <c:v>H31</c:v>
                </c:pt>
                <c:pt idx="2">
                  <c:v>H32</c:v>
                </c:pt>
                <c:pt idx="3">
                  <c:v>H33</c:v>
                </c:pt>
                <c:pt idx="4">
                  <c:v>H34</c:v>
                </c:pt>
              </c:strCache>
            </c:strRef>
          </c:cat>
          <c:val>
            <c:numRef>
              <c:f>削減イメージ!$B$9:$F$9</c:f>
              <c:numCache>
                <c:formatCode>General</c:formatCode>
                <c:ptCount val="5"/>
                <c:pt idx="4">
                  <c:v>1</c:v>
                </c:pt>
              </c:numCache>
            </c:numRef>
          </c:val>
        </c:ser>
        <c:ser>
          <c:idx val="2"/>
          <c:order val="2"/>
          <c:spPr>
            <a:noFill/>
            <a:ln w="19050">
              <a:solidFill>
                <a:schemeClr val="accent1"/>
              </a:solidFill>
              <a:prstDash val="sysDash"/>
            </a:ln>
          </c:spPr>
          <c:invertIfNegative val="0"/>
          <c:cat>
            <c:strRef>
              <c:f>削減イメージ!$B$7:$F$7</c:f>
              <c:strCache>
                <c:ptCount val="5"/>
                <c:pt idx="0">
                  <c:v>H30</c:v>
                </c:pt>
                <c:pt idx="1">
                  <c:v>H31</c:v>
                </c:pt>
                <c:pt idx="2">
                  <c:v>H32</c:v>
                </c:pt>
                <c:pt idx="3">
                  <c:v>H33</c:v>
                </c:pt>
                <c:pt idx="4">
                  <c:v>H34</c:v>
                </c:pt>
              </c:strCache>
            </c:strRef>
          </c:cat>
          <c:val>
            <c:numRef>
              <c:f>削減イメージ!$B$10:$F$10</c:f>
              <c:numCache>
                <c:formatCode>General</c:formatCode>
                <c:ptCount val="5"/>
                <c:pt idx="3">
                  <c:v>1</c:v>
                </c:pt>
                <c:pt idx="4">
                  <c:v>1</c:v>
                </c:pt>
              </c:numCache>
            </c:numRef>
          </c:val>
        </c:ser>
        <c:ser>
          <c:idx val="3"/>
          <c:order val="3"/>
          <c:spPr>
            <a:noFill/>
            <a:ln w="28575">
              <a:solidFill>
                <a:schemeClr val="accent1"/>
              </a:solidFill>
              <a:prstDash val="dash"/>
            </a:ln>
          </c:spPr>
          <c:invertIfNegative val="0"/>
          <c:cat>
            <c:strRef>
              <c:f>削減イメージ!$B$7:$F$7</c:f>
              <c:strCache>
                <c:ptCount val="5"/>
                <c:pt idx="0">
                  <c:v>H30</c:v>
                </c:pt>
                <c:pt idx="1">
                  <c:v>H31</c:v>
                </c:pt>
                <c:pt idx="2">
                  <c:v>H32</c:v>
                </c:pt>
                <c:pt idx="3">
                  <c:v>H33</c:v>
                </c:pt>
                <c:pt idx="4">
                  <c:v>H34</c:v>
                </c:pt>
              </c:strCache>
            </c:strRef>
          </c:cat>
          <c:val>
            <c:numRef>
              <c:f>削減イメージ!$B$11:$F$11</c:f>
              <c:numCache>
                <c:formatCode>General</c:formatCode>
                <c:ptCount val="5"/>
                <c:pt idx="2">
                  <c:v>2</c:v>
                </c:pt>
                <c:pt idx="3">
                  <c:v>2</c:v>
                </c:pt>
                <c:pt idx="4">
                  <c:v>2</c:v>
                </c:pt>
              </c:numCache>
            </c:numRef>
          </c:val>
        </c:ser>
        <c:ser>
          <c:idx val="4"/>
          <c:order val="4"/>
          <c:spPr>
            <a:noFill/>
            <a:ln w="28575">
              <a:solidFill>
                <a:schemeClr val="accent1"/>
              </a:solidFill>
              <a:prstDash val="sysDot"/>
            </a:ln>
          </c:spPr>
          <c:invertIfNegative val="0"/>
          <c:cat>
            <c:strRef>
              <c:f>削減イメージ!$B$7:$F$7</c:f>
              <c:strCache>
                <c:ptCount val="5"/>
                <c:pt idx="0">
                  <c:v>H30</c:v>
                </c:pt>
                <c:pt idx="1">
                  <c:v>H31</c:v>
                </c:pt>
                <c:pt idx="2">
                  <c:v>H32</c:v>
                </c:pt>
                <c:pt idx="3">
                  <c:v>H33</c:v>
                </c:pt>
                <c:pt idx="4">
                  <c:v>H34</c:v>
                </c:pt>
              </c:strCache>
            </c:strRef>
          </c:cat>
          <c:val>
            <c:numRef>
              <c:f>削減イメージ!$B$12:$F$12</c:f>
              <c:numCache>
                <c:formatCode>General</c:formatCode>
                <c:ptCount val="5"/>
                <c:pt idx="1">
                  <c:v>3</c:v>
                </c:pt>
                <c:pt idx="2">
                  <c:v>3</c:v>
                </c:pt>
                <c:pt idx="3">
                  <c:v>3</c:v>
                </c:pt>
                <c:pt idx="4">
                  <c:v>3</c:v>
                </c:pt>
              </c:numCache>
            </c:numRef>
          </c:val>
        </c:ser>
        <c:dLbls>
          <c:showLegendKey val="0"/>
          <c:showVal val="0"/>
          <c:showCatName val="0"/>
          <c:showSerName val="0"/>
          <c:showPercent val="0"/>
          <c:showBubbleSize val="0"/>
        </c:dLbls>
        <c:gapWidth val="150"/>
        <c:overlap val="100"/>
        <c:axId val="33525120"/>
        <c:axId val="125666432"/>
      </c:barChart>
      <c:catAx>
        <c:axId val="33525120"/>
        <c:scaling>
          <c:orientation val="minMax"/>
        </c:scaling>
        <c:delete val="0"/>
        <c:axPos val="b"/>
        <c:majorTickMark val="out"/>
        <c:minorTickMark val="none"/>
        <c:tickLblPos val="nextTo"/>
        <c:crossAx val="125666432"/>
        <c:crosses val="autoZero"/>
        <c:auto val="1"/>
        <c:lblAlgn val="ctr"/>
        <c:lblOffset val="100"/>
        <c:noMultiLvlLbl val="0"/>
      </c:catAx>
      <c:valAx>
        <c:axId val="125666432"/>
        <c:scaling>
          <c:orientation val="minMax"/>
        </c:scaling>
        <c:delete val="1"/>
        <c:axPos val="l"/>
        <c:majorGridlines/>
        <c:numFmt formatCode="#,##0_);[Red]\(#,##0\)" sourceLinked="1"/>
        <c:majorTickMark val="out"/>
        <c:minorTickMark val="none"/>
        <c:tickLblPos val="nextTo"/>
        <c:crossAx val="33525120"/>
        <c:crosses val="autoZero"/>
        <c:crossBetween val="between"/>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0.84717</cdr:x>
      <cdr:y>0.94085</cdr:y>
    </cdr:from>
    <cdr:to>
      <cdr:x>1</cdr:x>
      <cdr:y>0.99545</cdr:y>
    </cdr:to>
    <cdr:sp macro="" textlink="">
      <cdr:nvSpPr>
        <cdr:cNvPr id="2" name="角丸四角形吹き出し 1"/>
        <cdr:cNvSpPr/>
      </cdr:nvSpPr>
      <cdr:spPr>
        <a:xfrm xmlns:a="http://schemas.openxmlformats.org/drawingml/2006/main">
          <a:off x="4070561" y="4238052"/>
          <a:ext cx="734306" cy="245925"/>
        </a:xfrm>
        <a:prstGeom xmlns:a="http://schemas.openxmlformats.org/drawingml/2006/main" prst="wedgeRoundRectCallout">
          <a:avLst>
            <a:gd name="adj1" fmla="val 1857"/>
            <a:gd name="adj2" fmla="val -232885"/>
            <a:gd name="adj3" fmla="val 16667"/>
          </a:avLst>
        </a:prstGeom>
        <a:noFill xmlns:a="http://schemas.openxmlformats.org/drawingml/2006/main"/>
        <a:ln xmlns:a="http://schemas.openxmlformats.org/drawingml/2006/main" w="9525"/>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marL="0" algn="l" defTabSz="1042993" rtl="0" eaLnBrk="1" latinLnBrk="0" hangingPunct="1">
            <a:defRPr kumimoji="1" sz="2000" kern="1200">
              <a:solidFill>
                <a:schemeClr val="lt1"/>
              </a:solidFill>
              <a:latin typeface="+mn-lt"/>
              <a:ea typeface="+mn-ea"/>
              <a:cs typeface="+mn-cs"/>
            </a:defRPr>
          </a:lvl1pPr>
          <a:lvl2pPr marL="521496" algn="l" defTabSz="1042993" rtl="0" eaLnBrk="1" latinLnBrk="0" hangingPunct="1">
            <a:defRPr kumimoji="1" sz="2000" kern="1200">
              <a:solidFill>
                <a:schemeClr val="lt1"/>
              </a:solidFill>
              <a:latin typeface="+mn-lt"/>
              <a:ea typeface="+mn-ea"/>
              <a:cs typeface="+mn-cs"/>
            </a:defRPr>
          </a:lvl2pPr>
          <a:lvl3pPr marL="1042993" algn="l" defTabSz="1042993" rtl="0" eaLnBrk="1" latinLnBrk="0" hangingPunct="1">
            <a:defRPr kumimoji="1" sz="2000" kern="1200">
              <a:solidFill>
                <a:schemeClr val="lt1"/>
              </a:solidFill>
              <a:latin typeface="+mn-lt"/>
              <a:ea typeface="+mn-ea"/>
              <a:cs typeface="+mn-cs"/>
            </a:defRPr>
          </a:lvl3pPr>
          <a:lvl4pPr marL="1564491" algn="l" defTabSz="1042993" rtl="0" eaLnBrk="1" latinLnBrk="0" hangingPunct="1">
            <a:defRPr kumimoji="1" sz="2000" kern="1200">
              <a:solidFill>
                <a:schemeClr val="lt1"/>
              </a:solidFill>
              <a:latin typeface="+mn-lt"/>
              <a:ea typeface="+mn-ea"/>
              <a:cs typeface="+mn-cs"/>
            </a:defRPr>
          </a:lvl4pPr>
          <a:lvl5pPr marL="2085987" algn="l" defTabSz="1042993" rtl="0" eaLnBrk="1" latinLnBrk="0" hangingPunct="1">
            <a:defRPr kumimoji="1" sz="2000" kern="1200">
              <a:solidFill>
                <a:schemeClr val="lt1"/>
              </a:solidFill>
              <a:latin typeface="+mn-lt"/>
              <a:ea typeface="+mn-ea"/>
              <a:cs typeface="+mn-cs"/>
            </a:defRPr>
          </a:lvl5pPr>
          <a:lvl6pPr marL="2607484" algn="l" defTabSz="1042993" rtl="0" eaLnBrk="1" latinLnBrk="0" hangingPunct="1">
            <a:defRPr kumimoji="1" sz="2000" kern="1200">
              <a:solidFill>
                <a:schemeClr val="lt1"/>
              </a:solidFill>
              <a:latin typeface="+mn-lt"/>
              <a:ea typeface="+mn-ea"/>
              <a:cs typeface="+mn-cs"/>
            </a:defRPr>
          </a:lvl6pPr>
          <a:lvl7pPr marL="3128980" algn="l" defTabSz="1042993" rtl="0" eaLnBrk="1" latinLnBrk="0" hangingPunct="1">
            <a:defRPr kumimoji="1" sz="2000" kern="1200">
              <a:solidFill>
                <a:schemeClr val="lt1"/>
              </a:solidFill>
              <a:latin typeface="+mn-lt"/>
              <a:ea typeface="+mn-ea"/>
              <a:cs typeface="+mn-cs"/>
            </a:defRPr>
          </a:lvl7pPr>
          <a:lvl8pPr marL="3650478" algn="l" defTabSz="1042993" rtl="0" eaLnBrk="1" latinLnBrk="0" hangingPunct="1">
            <a:defRPr kumimoji="1" sz="2000" kern="1200">
              <a:solidFill>
                <a:schemeClr val="lt1"/>
              </a:solidFill>
              <a:latin typeface="+mn-lt"/>
              <a:ea typeface="+mn-ea"/>
              <a:cs typeface="+mn-cs"/>
            </a:defRPr>
          </a:lvl8pPr>
          <a:lvl9pPr marL="4171974" algn="l" defTabSz="1042993" rtl="0" eaLnBrk="1" latinLnBrk="0" hangingPunct="1">
            <a:defRPr kumimoji="1" sz="2000" kern="1200">
              <a:solidFill>
                <a:schemeClr val="lt1"/>
              </a:solidFill>
              <a:latin typeface="+mn-lt"/>
              <a:ea typeface="+mn-ea"/>
              <a:cs typeface="+mn-cs"/>
            </a:defRPr>
          </a:lvl9pPr>
        </a:lstStyle>
        <a:p xmlns:a="http://schemas.openxmlformats.org/drawingml/2006/main">
          <a:pPr algn="ctr">
            <a:defRPr/>
          </a:pPr>
          <a:r>
            <a:rPr lang="ja-JP" altLang="en-US" sz="800" dirty="0" smtClean="0">
              <a:solidFill>
                <a:schemeClr val="tx1"/>
              </a:solidFill>
            </a:rPr>
            <a:t>建設事業債</a:t>
          </a:r>
          <a:endParaRPr lang="ja-JP" altLang="en-US" sz="800"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0.21413</cdr:x>
      <cdr:y>0.14076</cdr:y>
    </cdr:from>
    <cdr:to>
      <cdr:x>0.83255</cdr:x>
      <cdr:y>0.1957</cdr:y>
    </cdr:to>
    <cdr:sp macro="" textlink="">
      <cdr:nvSpPr>
        <cdr:cNvPr id="3" name="右矢印 2"/>
        <cdr:cNvSpPr/>
      </cdr:nvSpPr>
      <cdr:spPr>
        <a:xfrm xmlns:a="http://schemas.openxmlformats.org/drawingml/2006/main">
          <a:off x="686715" y="448242"/>
          <a:ext cx="1983270" cy="174959"/>
        </a:xfrm>
        <a:prstGeom xmlns:a="http://schemas.openxmlformats.org/drawingml/2006/main" prst="rightArrow">
          <a:avLst/>
        </a:prstGeom>
        <a:solidFill xmlns:a="http://schemas.openxmlformats.org/drawingml/2006/main">
          <a:srgbClr val="0070C0"/>
        </a:solidFill>
        <a:ln xmlns:a="http://schemas.openxmlformats.org/drawingml/2006/main" w="12700"/>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marL="0" algn="l" defTabSz="1042993" rtl="0" eaLnBrk="1" latinLnBrk="0" hangingPunct="1">
            <a:defRPr kumimoji="1" sz="2000" kern="1200">
              <a:solidFill>
                <a:schemeClr val="lt1"/>
              </a:solidFill>
              <a:latin typeface="+mn-lt"/>
              <a:ea typeface="+mn-ea"/>
              <a:cs typeface="+mn-cs"/>
            </a:defRPr>
          </a:lvl1pPr>
          <a:lvl2pPr marL="521496" algn="l" defTabSz="1042993" rtl="0" eaLnBrk="1" latinLnBrk="0" hangingPunct="1">
            <a:defRPr kumimoji="1" sz="2000" kern="1200">
              <a:solidFill>
                <a:schemeClr val="lt1"/>
              </a:solidFill>
              <a:latin typeface="+mn-lt"/>
              <a:ea typeface="+mn-ea"/>
              <a:cs typeface="+mn-cs"/>
            </a:defRPr>
          </a:lvl2pPr>
          <a:lvl3pPr marL="1042993" algn="l" defTabSz="1042993" rtl="0" eaLnBrk="1" latinLnBrk="0" hangingPunct="1">
            <a:defRPr kumimoji="1" sz="2000" kern="1200">
              <a:solidFill>
                <a:schemeClr val="lt1"/>
              </a:solidFill>
              <a:latin typeface="+mn-lt"/>
              <a:ea typeface="+mn-ea"/>
              <a:cs typeface="+mn-cs"/>
            </a:defRPr>
          </a:lvl3pPr>
          <a:lvl4pPr marL="1564491" algn="l" defTabSz="1042993" rtl="0" eaLnBrk="1" latinLnBrk="0" hangingPunct="1">
            <a:defRPr kumimoji="1" sz="2000" kern="1200">
              <a:solidFill>
                <a:schemeClr val="lt1"/>
              </a:solidFill>
              <a:latin typeface="+mn-lt"/>
              <a:ea typeface="+mn-ea"/>
              <a:cs typeface="+mn-cs"/>
            </a:defRPr>
          </a:lvl4pPr>
          <a:lvl5pPr marL="2085987" algn="l" defTabSz="1042993" rtl="0" eaLnBrk="1" latinLnBrk="0" hangingPunct="1">
            <a:defRPr kumimoji="1" sz="2000" kern="1200">
              <a:solidFill>
                <a:schemeClr val="lt1"/>
              </a:solidFill>
              <a:latin typeface="+mn-lt"/>
              <a:ea typeface="+mn-ea"/>
              <a:cs typeface="+mn-cs"/>
            </a:defRPr>
          </a:lvl5pPr>
          <a:lvl6pPr marL="2607484" algn="l" defTabSz="1042993" rtl="0" eaLnBrk="1" latinLnBrk="0" hangingPunct="1">
            <a:defRPr kumimoji="1" sz="2000" kern="1200">
              <a:solidFill>
                <a:schemeClr val="lt1"/>
              </a:solidFill>
              <a:latin typeface="+mn-lt"/>
              <a:ea typeface="+mn-ea"/>
              <a:cs typeface="+mn-cs"/>
            </a:defRPr>
          </a:lvl6pPr>
          <a:lvl7pPr marL="3128980" algn="l" defTabSz="1042993" rtl="0" eaLnBrk="1" latinLnBrk="0" hangingPunct="1">
            <a:defRPr kumimoji="1" sz="2000" kern="1200">
              <a:solidFill>
                <a:schemeClr val="lt1"/>
              </a:solidFill>
              <a:latin typeface="+mn-lt"/>
              <a:ea typeface="+mn-ea"/>
              <a:cs typeface="+mn-cs"/>
            </a:defRPr>
          </a:lvl7pPr>
          <a:lvl8pPr marL="3650478" algn="l" defTabSz="1042993" rtl="0" eaLnBrk="1" latinLnBrk="0" hangingPunct="1">
            <a:defRPr kumimoji="1" sz="2000" kern="1200">
              <a:solidFill>
                <a:schemeClr val="lt1"/>
              </a:solidFill>
              <a:latin typeface="+mn-lt"/>
              <a:ea typeface="+mn-ea"/>
              <a:cs typeface="+mn-cs"/>
            </a:defRPr>
          </a:lvl8pPr>
          <a:lvl9pPr marL="4171974" algn="l" defTabSz="1042993" rtl="0" eaLnBrk="1" latinLnBrk="0" hangingPunct="1">
            <a:defRPr kumimoji="1" sz="2000" kern="1200">
              <a:solidFill>
                <a:schemeClr val="lt1"/>
              </a:solidFill>
              <a:latin typeface="+mn-lt"/>
              <a:ea typeface="+mn-ea"/>
              <a:cs typeface="+mn-cs"/>
            </a:defRPr>
          </a:lvl9pPr>
        </a:lstStyle>
        <a:p xmlns:a="http://schemas.openxmlformats.org/drawingml/2006/main">
          <a:pPr algn="ctr">
            <a:defRPr/>
          </a:pPr>
          <a:endParaRPr lang="ja-JP" alt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650" cy="493042"/>
          </a:xfrm>
          <a:prstGeom prst="rect">
            <a:avLst/>
          </a:prstGeom>
        </p:spPr>
        <p:txBody>
          <a:bodyPr vert="horz" lIns="62796" tIns="31398" rIns="62796" bIns="31398" rtlCol="0"/>
          <a:lstStyle>
            <a:lvl1pPr algn="l">
              <a:defRPr sz="800"/>
            </a:lvl1pPr>
          </a:lstStyle>
          <a:p>
            <a:endParaRPr kumimoji="1" lang="ja-JP" altLang="en-US" dirty="0"/>
          </a:p>
        </p:txBody>
      </p:sp>
      <p:sp>
        <p:nvSpPr>
          <p:cNvPr id="3" name="日付プレースホルダー 2"/>
          <p:cNvSpPr>
            <a:spLocks noGrp="1"/>
          </p:cNvSpPr>
          <p:nvPr>
            <p:ph type="dt" idx="1"/>
          </p:nvPr>
        </p:nvSpPr>
        <p:spPr>
          <a:xfrm>
            <a:off x="3814945" y="0"/>
            <a:ext cx="2919734" cy="493042"/>
          </a:xfrm>
          <a:prstGeom prst="rect">
            <a:avLst/>
          </a:prstGeom>
        </p:spPr>
        <p:txBody>
          <a:bodyPr vert="horz" lIns="62796" tIns="31398" rIns="62796" bIns="31398" rtlCol="0"/>
          <a:lstStyle>
            <a:lvl1pPr algn="r">
              <a:defRPr sz="800"/>
            </a:lvl1pPr>
          </a:lstStyle>
          <a:p>
            <a:fld id="{E8899869-0079-4111-89C5-27D5585F46B1}" type="datetimeFigureOut">
              <a:rPr kumimoji="1" lang="ja-JP" altLang="en-US" smtClean="0"/>
              <a:pPr/>
              <a:t>2018/10/30</a:t>
            </a:fld>
            <a:endParaRPr kumimoji="1" lang="ja-JP" altLang="en-US" dirty="0"/>
          </a:p>
        </p:txBody>
      </p:sp>
      <p:sp>
        <p:nvSpPr>
          <p:cNvPr id="4" name="スライド イメージ プレースホルダー 3"/>
          <p:cNvSpPr>
            <a:spLocks noGrp="1" noRot="1" noChangeAspect="1"/>
          </p:cNvSpPr>
          <p:nvPr>
            <p:ph type="sldImg" idx="2"/>
          </p:nvPr>
        </p:nvSpPr>
        <p:spPr>
          <a:xfrm>
            <a:off x="752475" y="739775"/>
            <a:ext cx="5230813" cy="3700463"/>
          </a:xfrm>
          <a:prstGeom prst="rect">
            <a:avLst/>
          </a:prstGeom>
          <a:noFill/>
          <a:ln w="12700">
            <a:solidFill>
              <a:prstClr val="black"/>
            </a:solidFill>
          </a:ln>
        </p:spPr>
        <p:txBody>
          <a:bodyPr vert="horz" lIns="62796" tIns="31398" rIns="62796" bIns="31398" rtlCol="0" anchor="ctr"/>
          <a:lstStyle/>
          <a:p>
            <a:endParaRPr lang="ja-JP" altLang="en-US" dirty="0"/>
          </a:p>
        </p:txBody>
      </p:sp>
      <p:sp>
        <p:nvSpPr>
          <p:cNvPr id="5" name="ノート プレースホルダー 4"/>
          <p:cNvSpPr>
            <a:spLocks noGrp="1"/>
          </p:cNvSpPr>
          <p:nvPr>
            <p:ph type="body" sz="quarter" idx="3"/>
          </p:nvPr>
        </p:nvSpPr>
        <p:spPr>
          <a:xfrm>
            <a:off x="674118" y="4686088"/>
            <a:ext cx="5388610" cy="4440662"/>
          </a:xfrm>
          <a:prstGeom prst="rect">
            <a:avLst/>
          </a:prstGeom>
        </p:spPr>
        <p:txBody>
          <a:bodyPr vert="horz" lIns="62796" tIns="31398" rIns="62796" bIns="3139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80"/>
            <a:ext cx="2918650" cy="493042"/>
          </a:xfrm>
          <a:prstGeom prst="rect">
            <a:avLst/>
          </a:prstGeom>
        </p:spPr>
        <p:txBody>
          <a:bodyPr vert="horz" lIns="62796" tIns="31398" rIns="62796" bIns="31398" rtlCol="0" anchor="b"/>
          <a:lstStyle>
            <a:lvl1pPr algn="l">
              <a:defRPr sz="800"/>
            </a:lvl1pPr>
          </a:lstStyle>
          <a:p>
            <a:endParaRPr kumimoji="1" lang="ja-JP" altLang="en-US" dirty="0"/>
          </a:p>
        </p:txBody>
      </p:sp>
      <p:sp>
        <p:nvSpPr>
          <p:cNvPr id="7" name="スライド番号プレースホルダー 6"/>
          <p:cNvSpPr>
            <a:spLocks noGrp="1"/>
          </p:cNvSpPr>
          <p:nvPr>
            <p:ph type="sldNum" sz="quarter" idx="5"/>
          </p:nvPr>
        </p:nvSpPr>
        <p:spPr>
          <a:xfrm>
            <a:off x="3814945" y="9371080"/>
            <a:ext cx="2919734" cy="493042"/>
          </a:xfrm>
          <a:prstGeom prst="rect">
            <a:avLst/>
          </a:prstGeom>
        </p:spPr>
        <p:txBody>
          <a:bodyPr vert="horz" lIns="62796" tIns="31398" rIns="62796" bIns="31398" rtlCol="0" anchor="b"/>
          <a:lstStyle>
            <a:lvl1pPr algn="r">
              <a:defRPr sz="800"/>
            </a:lvl1pPr>
          </a:lstStyle>
          <a:p>
            <a:fld id="{74B71FBA-F359-4FCA-9E36-6FD3DF0D72AD}" type="slidenum">
              <a:rPr kumimoji="1" lang="ja-JP" altLang="en-US" smtClean="0"/>
              <a:pPr/>
              <a:t>‹#›</a:t>
            </a:fld>
            <a:endParaRPr kumimoji="1" lang="ja-JP" altLang="en-US" dirty="0"/>
          </a:p>
        </p:txBody>
      </p:sp>
    </p:spTree>
    <p:extLst>
      <p:ext uri="{BB962C8B-B14F-4D97-AF65-F5344CB8AC3E}">
        <p14:creationId xmlns:p14="http://schemas.microsoft.com/office/powerpoint/2010/main" val="3271142294"/>
      </p:ext>
    </p:extLst>
  </p:cSld>
  <p:clrMap bg1="lt1" tx1="dk1" bg2="lt2" tx2="dk2" accent1="accent1" accent2="accent2" accent3="accent3" accent4="accent4" accent5="accent5" accent6="accent6" hlink="hlink" folHlink="folHlink"/>
  <p:notesStyle>
    <a:lvl1pPr marL="0" algn="l" defTabSz="1042993" rtl="0" eaLnBrk="1" latinLnBrk="0" hangingPunct="1">
      <a:defRPr kumimoji="1" sz="1400" kern="1200">
        <a:solidFill>
          <a:schemeClr val="tx1"/>
        </a:solidFill>
        <a:latin typeface="+mn-lt"/>
        <a:ea typeface="+mn-ea"/>
        <a:cs typeface="+mn-cs"/>
      </a:defRPr>
    </a:lvl1pPr>
    <a:lvl2pPr marL="521496" algn="l" defTabSz="1042993" rtl="0" eaLnBrk="1" latinLnBrk="0" hangingPunct="1">
      <a:defRPr kumimoji="1" sz="1400" kern="1200">
        <a:solidFill>
          <a:schemeClr val="tx1"/>
        </a:solidFill>
        <a:latin typeface="+mn-lt"/>
        <a:ea typeface="+mn-ea"/>
        <a:cs typeface="+mn-cs"/>
      </a:defRPr>
    </a:lvl2pPr>
    <a:lvl3pPr marL="1042993" algn="l" defTabSz="1042993" rtl="0" eaLnBrk="1" latinLnBrk="0" hangingPunct="1">
      <a:defRPr kumimoji="1" sz="1400" kern="1200">
        <a:solidFill>
          <a:schemeClr val="tx1"/>
        </a:solidFill>
        <a:latin typeface="+mn-lt"/>
        <a:ea typeface="+mn-ea"/>
        <a:cs typeface="+mn-cs"/>
      </a:defRPr>
    </a:lvl3pPr>
    <a:lvl4pPr marL="1564491" algn="l" defTabSz="1042993" rtl="0" eaLnBrk="1" latinLnBrk="0" hangingPunct="1">
      <a:defRPr kumimoji="1" sz="1400" kern="1200">
        <a:solidFill>
          <a:schemeClr val="tx1"/>
        </a:solidFill>
        <a:latin typeface="+mn-lt"/>
        <a:ea typeface="+mn-ea"/>
        <a:cs typeface="+mn-cs"/>
      </a:defRPr>
    </a:lvl4pPr>
    <a:lvl5pPr marL="2085987" algn="l" defTabSz="1042993" rtl="0" eaLnBrk="1" latinLnBrk="0" hangingPunct="1">
      <a:defRPr kumimoji="1" sz="1400" kern="1200">
        <a:solidFill>
          <a:schemeClr val="tx1"/>
        </a:solidFill>
        <a:latin typeface="+mn-lt"/>
        <a:ea typeface="+mn-ea"/>
        <a:cs typeface="+mn-cs"/>
      </a:defRPr>
    </a:lvl5pPr>
    <a:lvl6pPr marL="2607484" algn="l" defTabSz="1042993" rtl="0" eaLnBrk="1" latinLnBrk="0" hangingPunct="1">
      <a:defRPr kumimoji="1" sz="1400" kern="1200">
        <a:solidFill>
          <a:schemeClr val="tx1"/>
        </a:solidFill>
        <a:latin typeface="+mn-lt"/>
        <a:ea typeface="+mn-ea"/>
        <a:cs typeface="+mn-cs"/>
      </a:defRPr>
    </a:lvl6pPr>
    <a:lvl7pPr marL="3128980" algn="l" defTabSz="1042993" rtl="0" eaLnBrk="1" latinLnBrk="0" hangingPunct="1">
      <a:defRPr kumimoji="1" sz="1400" kern="1200">
        <a:solidFill>
          <a:schemeClr val="tx1"/>
        </a:solidFill>
        <a:latin typeface="+mn-lt"/>
        <a:ea typeface="+mn-ea"/>
        <a:cs typeface="+mn-cs"/>
      </a:defRPr>
    </a:lvl7pPr>
    <a:lvl8pPr marL="3650478" algn="l" defTabSz="1042993" rtl="0" eaLnBrk="1" latinLnBrk="0" hangingPunct="1">
      <a:defRPr kumimoji="1" sz="1400" kern="1200">
        <a:solidFill>
          <a:schemeClr val="tx1"/>
        </a:solidFill>
        <a:latin typeface="+mn-lt"/>
        <a:ea typeface="+mn-ea"/>
        <a:cs typeface="+mn-cs"/>
      </a:defRPr>
    </a:lvl8pPr>
    <a:lvl9pPr marL="4171974" algn="l" defTabSz="1042993"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4"/>
            <a:ext cx="9089390"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496" indent="0" algn="ctr">
              <a:buNone/>
              <a:defRPr>
                <a:solidFill>
                  <a:schemeClr val="tx1">
                    <a:tint val="75000"/>
                  </a:schemeClr>
                </a:solidFill>
              </a:defRPr>
            </a:lvl2pPr>
            <a:lvl3pPr marL="1042993" indent="0" algn="ctr">
              <a:buNone/>
              <a:defRPr>
                <a:solidFill>
                  <a:schemeClr val="tx1">
                    <a:tint val="75000"/>
                  </a:schemeClr>
                </a:solidFill>
              </a:defRPr>
            </a:lvl3pPr>
            <a:lvl4pPr marL="1564491" indent="0" algn="ctr">
              <a:buNone/>
              <a:defRPr>
                <a:solidFill>
                  <a:schemeClr val="tx1">
                    <a:tint val="75000"/>
                  </a:schemeClr>
                </a:solidFill>
              </a:defRPr>
            </a:lvl4pPr>
            <a:lvl5pPr marL="2085987" indent="0" algn="ctr">
              <a:buNone/>
              <a:defRPr>
                <a:solidFill>
                  <a:schemeClr val="tx1">
                    <a:tint val="75000"/>
                  </a:schemeClr>
                </a:solidFill>
              </a:defRPr>
            </a:lvl5pPr>
            <a:lvl6pPr marL="2607484" indent="0" algn="ctr">
              <a:buNone/>
              <a:defRPr>
                <a:solidFill>
                  <a:schemeClr val="tx1">
                    <a:tint val="75000"/>
                  </a:schemeClr>
                </a:solidFill>
              </a:defRPr>
            </a:lvl6pPr>
            <a:lvl7pPr marL="3128980" indent="0" algn="ctr">
              <a:buNone/>
              <a:defRPr>
                <a:solidFill>
                  <a:schemeClr val="tx1">
                    <a:tint val="75000"/>
                  </a:schemeClr>
                </a:solidFill>
              </a:defRPr>
            </a:lvl7pPr>
            <a:lvl8pPr marL="3650478" indent="0" algn="ctr">
              <a:buNone/>
              <a:defRPr>
                <a:solidFill>
                  <a:schemeClr val="tx1">
                    <a:tint val="75000"/>
                  </a:schemeClr>
                </a:solidFill>
              </a:defRPr>
            </a:lvl8pPr>
            <a:lvl9pPr marL="417197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2238612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660670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6" y="302803"/>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0" y="302803"/>
            <a:ext cx="7039822"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3376761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2500963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4"/>
            <a:ext cx="9089390" cy="1501751"/>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496" indent="0">
              <a:buNone/>
              <a:defRPr sz="2000">
                <a:solidFill>
                  <a:schemeClr val="tx1">
                    <a:tint val="75000"/>
                  </a:schemeClr>
                </a:solidFill>
              </a:defRPr>
            </a:lvl2pPr>
            <a:lvl3pPr marL="1042993" indent="0">
              <a:buNone/>
              <a:defRPr sz="1800">
                <a:solidFill>
                  <a:schemeClr val="tx1">
                    <a:tint val="75000"/>
                  </a:schemeClr>
                </a:solidFill>
              </a:defRPr>
            </a:lvl3pPr>
            <a:lvl4pPr marL="1564491" indent="0">
              <a:buNone/>
              <a:defRPr sz="1600">
                <a:solidFill>
                  <a:schemeClr val="tx1">
                    <a:tint val="75000"/>
                  </a:schemeClr>
                </a:solidFill>
              </a:defRPr>
            </a:lvl4pPr>
            <a:lvl5pPr marL="2085987" indent="0">
              <a:buNone/>
              <a:defRPr sz="1600">
                <a:solidFill>
                  <a:schemeClr val="tx1">
                    <a:tint val="75000"/>
                  </a:schemeClr>
                </a:solidFill>
              </a:defRPr>
            </a:lvl5pPr>
            <a:lvl6pPr marL="2607484" indent="0">
              <a:buNone/>
              <a:defRPr sz="1600">
                <a:solidFill>
                  <a:schemeClr val="tx1">
                    <a:tint val="75000"/>
                  </a:schemeClr>
                </a:solidFill>
              </a:defRPr>
            </a:lvl6pPr>
            <a:lvl7pPr marL="3128980" indent="0">
              <a:buNone/>
              <a:defRPr sz="1600">
                <a:solidFill>
                  <a:schemeClr val="tx1">
                    <a:tint val="75000"/>
                  </a:schemeClr>
                </a:solidFill>
              </a:defRPr>
            </a:lvl7pPr>
            <a:lvl8pPr marL="3650478" indent="0">
              <a:buNone/>
              <a:defRPr sz="1600">
                <a:solidFill>
                  <a:schemeClr val="tx1">
                    <a:tint val="75000"/>
                  </a:schemeClr>
                </a:solidFill>
              </a:defRPr>
            </a:lvl8pPr>
            <a:lvl9pPr marL="417197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4148640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8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2984270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2" y="1692535"/>
            <a:ext cx="4724775" cy="705367"/>
          </a:xfrm>
        </p:spPr>
        <p:txBody>
          <a:bodyPr anchor="b"/>
          <a:lstStyle>
            <a:lvl1pPr marL="0" indent="0">
              <a:buNone/>
              <a:defRPr sz="2800" b="1"/>
            </a:lvl1pPr>
            <a:lvl2pPr marL="521496" indent="0">
              <a:buNone/>
              <a:defRPr sz="2300" b="1"/>
            </a:lvl2pPr>
            <a:lvl3pPr marL="1042993" indent="0">
              <a:buNone/>
              <a:defRPr sz="2000" b="1"/>
            </a:lvl3pPr>
            <a:lvl4pPr marL="1564491" indent="0">
              <a:buNone/>
              <a:defRPr sz="1800" b="1"/>
            </a:lvl4pPr>
            <a:lvl5pPr marL="2085987" indent="0">
              <a:buNone/>
              <a:defRPr sz="1800" b="1"/>
            </a:lvl5pPr>
            <a:lvl6pPr marL="2607484" indent="0">
              <a:buNone/>
              <a:defRPr sz="1800" b="1"/>
            </a:lvl6pPr>
            <a:lvl7pPr marL="3128980" indent="0">
              <a:buNone/>
              <a:defRPr sz="1800" b="1"/>
            </a:lvl7pPr>
            <a:lvl8pPr marL="3650478" indent="0">
              <a:buNone/>
              <a:defRPr sz="1800" b="1"/>
            </a:lvl8pPr>
            <a:lvl9pPr marL="417197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2" y="2397902"/>
            <a:ext cx="4724775" cy="4356478"/>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1" y="1692535"/>
            <a:ext cx="4726631" cy="705367"/>
          </a:xfrm>
        </p:spPr>
        <p:txBody>
          <a:bodyPr anchor="b"/>
          <a:lstStyle>
            <a:lvl1pPr marL="0" indent="0">
              <a:buNone/>
              <a:defRPr sz="2800" b="1"/>
            </a:lvl1pPr>
            <a:lvl2pPr marL="521496" indent="0">
              <a:buNone/>
              <a:defRPr sz="2300" b="1"/>
            </a:lvl2pPr>
            <a:lvl3pPr marL="1042993" indent="0">
              <a:buNone/>
              <a:defRPr sz="2000" b="1"/>
            </a:lvl3pPr>
            <a:lvl4pPr marL="1564491" indent="0">
              <a:buNone/>
              <a:defRPr sz="1800" b="1"/>
            </a:lvl4pPr>
            <a:lvl5pPr marL="2085987" indent="0">
              <a:buNone/>
              <a:defRPr sz="1800" b="1"/>
            </a:lvl5pPr>
            <a:lvl6pPr marL="2607484" indent="0">
              <a:buNone/>
              <a:defRPr sz="1800" b="1"/>
            </a:lvl6pPr>
            <a:lvl7pPr marL="3128980" indent="0">
              <a:buNone/>
              <a:defRPr sz="1800" b="1"/>
            </a:lvl7pPr>
            <a:lvl8pPr marL="3650478" indent="0">
              <a:buNone/>
              <a:defRPr sz="1800" b="1"/>
            </a:lvl8pPr>
            <a:lvl9pPr marL="417197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1" y="2397902"/>
            <a:ext cx="4726631" cy="4356478"/>
          </a:xfrm>
        </p:spPr>
        <p:txBody>
          <a:bodyPr/>
          <a:lstStyle>
            <a:lvl1pPr>
              <a:defRPr sz="28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1487714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76944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4174519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0"/>
            <a:ext cx="3518055"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301051"/>
            <a:ext cx="5977908" cy="6453328"/>
          </a:xfrm>
        </p:spPr>
        <p:txBody>
          <a:bodyPr/>
          <a:lstStyle>
            <a:lvl1pPr>
              <a:defRPr sz="3700"/>
            </a:lvl1pPr>
            <a:lvl2pPr>
              <a:defRPr sz="32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1582265"/>
            <a:ext cx="3518055" cy="5172114"/>
          </a:xfrm>
        </p:spPr>
        <p:txBody>
          <a:bodyPr/>
          <a:lstStyle>
            <a:lvl1pPr marL="0" indent="0">
              <a:buNone/>
              <a:defRPr sz="1600"/>
            </a:lvl1pPr>
            <a:lvl2pPr marL="521496" indent="0">
              <a:buNone/>
              <a:defRPr sz="1400"/>
            </a:lvl2pPr>
            <a:lvl3pPr marL="1042993" indent="0">
              <a:buNone/>
              <a:defRPr sz="1100"/>
            </a:lvl3pPr>
            <a:lvl4pPr marL="1564491" indent="0">
              <a:buNone/>
              <a:defRPr sz="1100"/>
            </a:lvl4pPr>
            <a:lvl5pPr marL="2085987" indent="0">
              <a:buNone/>
              <a:defRPr sz="1100"/>
            </a:lvl5pPr>
            <a:lvl6pPr marL="2607484" indent="0">
              <a:buNone/>
              <a:defRPr sz="1100"/>
            </a:lvl6pPr>
            <a:lvl7pPr marL="3128980" indent="0">
              <a:buNone/>
              <a:defRPr sz="1100"/>
            </a:lvl7pPr>
            <a:lvl8pPr marL="3650478" indent="0">
              <a:buNone/>
              <a:defRPr sz="1100"/>
            </a:lvl8pPr>
            <a:lvl9pPr marL="4171974"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242265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5"/>
            <a:ext cx="6416040"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496" indent="0">
              <a:buNone/>
              <a:defRPr sz="3200"/>
            </a:lvl2pPr>
            <a:lvl3pPr marL="1042993" indent="0">
              <a:buNone/>
              <a:defRPr sz="2800"/>
            </a:lvl3pPr>
            <a:lvl4pPr marL="1564491" indent="0">
              <a:buNone/>
              <a:defRPr sz="2300"/>
            </a:lvl4pPr>
            <a:lvl5pPr marL="2085987" indent="0">
              <a:buNone/>
              <a:defRPr sz="2300"/>
            </a:lvl5pPr>
            <a:lvl6pPr marL="2607484" indent="0">
              <a:buNone/>
              <a:defRPr sz="2300"/>
            </a:lvl6pPr>
            <a:lvl7pPr marL="3128980" indent="0">
              <a:buNone/>
              <a:defRPr sz="2300"/>
            </a:lvl7pPr>
            <a:lvl8pPr marL="3650478" indent="0">
              <a:buNone/>
              <a:defRPr sz="2300"/>
            </a:lvl8pPr>
            <a:lvl9pPr marL="4171974" indent="0">
              <a:buNone/>
              <a:defRPr sz="2300"/>
            </a:lvl9pPr>
          </a:lstStyle>
          <a:p>
            <a:endParaRPr kumimoji="1" lang="ja-JP" altLang="en-US" dirty="0"/>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496" indent="0">
              <a:buNone/>
              <a:defRPr sz="1400"/>
            </a:lvl2pPr>
            <a:lvl3pPr marL="1042993" indent="0">
              <a:buNone/>
              <a:defRPr sz="1100"/>
            </a:lvl3pPr>
            <a:lvl4pPr marL="1564491" indent="0">
              <a:buNone/>
              <a:defRPr sz="1100"/>
            </a:lvl4pPr>
            <a:lvl5pPr marL="2085987" indent="0">
              <a:buNone/>
              <a:defRPr sz="1100"/>
            </a:lvl5pPr>
            <a:lvl6pPr marL="2607484" indent="0">
              <a:buNone/>
              <a:defRPr sz="1100"/>
            </a:lvl6pPr>
            <a:lvl7pPr marL="3128980" indent="0">
              <a:buNone/>
              <a:defRPr sz="1100"/>
            </a:lvl7pPr>
            <a:lvl8pPr marL="3650478" indent="0">
              <a:buNone/>
              <a:defRPr sz="1100"/>
            </a:lvl8pPr>
            <a:lvl9pPr marL="4171974"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D47E15-039E-4229-A5BA-7E961C135A70}" type="datetimeFigureOut">
              <a:rPr kumimoji="1" lang="ja-JP" altLang="en-US" smtClean="0"/>
              <a:pPr/>
              <a:t>2018/10/30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2032710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2"/>
            <a:ext cx="9624060" cy="1260211"/>
          </a:xfrm>
          <a:prstGeom prst="rect">
            <a:avLst/>
          </a:prstGeom>
        </p:spPr>
        <p:txBody>
          <a:bodyPr vert="horz" lIns="104299" tIns="52150" rIns="104299" bIns="5215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764295"/>
            <a:ext cx="9624060" cy="4990084"/>
          </a:xfrm>
          <a:prstGeom prst="rect">
            <a:avLst/>
          </a:prstGeom>
        </p:spPr>
        <p:txBody>
          <a:bodyPr vert="horz" lIns="104299" tIns="52150" rIns="104299" bIns="5215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7008173"/>
            <a:ext cx="2495127" cy="402567"/>
          </a:xfrm>
          <a:prstGeom prst="rect">
            <a:avLst/>
          </a:prstGeom>
        </p:spPr>
        <p:txBody>
          <a:bodyPr vert="horz" lIns="104299" tIns="52150" rIns="104299" bIns="52150" rtlCol="0" anchor="ctr"/>
          <a:lstStyle>
            <a:lvl1pPr algn="l">
              <a:defRPr sz="1400">
                <a:solidFill>
                  <a:schemeClr val="tx1">
                    <a:tint val="75000"/>
                  </a:schemeClr>
                </a:solidFill>
              </a:defRPr>
            </a:lvl1pPr>
          </a:lstStyle>
          <a:p>
            <a:fld id="{49D47E15-039E-4229-A5BA-7E961C135A70}" type="datetimeFigureOut">
              <a:rPr kumimoji="1" lang="ja-JP" altLang="en-US" smtClean="0"/>
              <a:pPr/>
              <a:t>2018/10/30</a:t>
            </a:fld>
            <a:endParaRPr kumimoji="1" lang="ja-JP" altLang="en-US" dirty="0"/>
          </a:p>
        </p:txBody>
      </p:sp>
      <p:sp>
        <p:nvSpPr>
          <p:cNvPr id="5" name="フッター プレースホルダー 4"/>
          <p:cNvSpPr>
            <a:spLocks noGrp="1"/>
          </p:cNvSpPr>
          <p:nvPr>
            <p:ph type="ftr" sz="quarter" idx="3"/>
          </p:nvPr>
        </p:nvSpPr>
        <p:spPr>
          <a:xfrm>
            <a:off x="3653579" y="7008173"/>
            <a:ext cx="3386243" cy="402567"/>
          </a:xfrm>
          <a:prstGeom prst="rect">
            <a:avLst/>
          </a:prstGeom>
        </p:spPr>
        <p:txBody>
          <a:bodyPr vert="horz" lIns="104299" tIns="52150" rIns="104299" bIns="52150"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63603" y="7008173"/>
            <a:ext cx="2495127" cy="402567"/>
          </a:xfrm>
          <a:prstGeom prst="rect">
            <a:avLst/>
          </a:prstGeom>
        </p:spPr>
        <p:txBody>
          <a:bodyPr vert="horz" lIns="104299" tIns="52150" rIns="104299" bIns="52150" rtlCol="0" anchor="ctr"/>
          <a:lstStyle>
            <a:lvl1pPr algn="r">
              <a:defRPr sz="1400">
                <a:solidFill>
                  <a:schemeClr val="tx1">
                    <a:tint val="75000"/>
                  </a:schemeClr>
                </a:solidFill>
              </a:defRPr>
            </a:lvl1pPr>
          </a:lstStyle>
          <a:p>
            <a:fld id="{8AE40986-4DBF-4E16-AA29-8018F96845BE}" type="slidenum">
              <a:rPr kumimoji="1" lang="ja-JP" altLang="en-US" smtClean="0"/>
              <a:pPr/>
              <a:t>‹#›</a:t>
            </a:fld>
            <a:endParaRPr kumimoji="1" lang="ja-JP" altLang="en-US" dirty="0"/>
          </a:p>
        </p:txBody>
      </p:sp>
    </p:spTree>
    <p:extLst>
      <p:ext uri="{BB962C8B-B14F-4D97-AF65-F5344CB8AC3E}">
        <p14:creationId xmlns:p14="http://schemas.microsoft.com/office/powerpoint/2010/main" val="3085780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2993" rtl="0" eaLnBrk="1" latinLnBrk="0" hangingPunct="1">
        <a:spcBef>
          <a:spcPct val="0"/>
        </a:spcBef>
        <a:buNone/>
        <a:defRPr kumimoji="1" sz="5100" kern="1200">
          <a:solidFill>
            <a:schemeClr val="tx1"/>
          </a:solidFill>
          <a:latin typeface="+mj-lt"/>
          <a:ea typeface="+mj-ea"/>
          <a:cs typeface="+mj-cs"/>
        </a:defRPr>
      </a:lvl1pPr>
    </p:titleStyle>
    <p:bodyStyle>
      <a:lvl1pPr marL="391123" indent="-391123" algn="l" defTabSz="1042993"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33" indent="-325935" algn="l" defTabSz="104299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742" indent="-260749" algn="l" defTabSz="104299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3pPr>
      <a:lvl4pPr marL="1825238"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736"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233"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729"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226"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723" indent="-260749" algn="l" defTabSz="1042993"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2993" rtl="0" eaLnBrk="1" latinLnBrk="0" hangingPunct="1">
        <a:defRPr kumimoji="1" sz="2000" kern="1200">
          <a:solidFill>
            <a:schemeClr val="tx1"/>
          </a:solidFill>
          <a:latin typeface="+mn-lt"/>
          <a:ea typeface="+mn-ea"/>
          <a:cs typeface="+mn-cs"/>
        </a:defRPr>
      </a:lvl1pPr>
      <a:lvl2pPr marL="521496" algn="l" defTabSz="1042993" rtl="0" eaLnBrk="1" latinLnBrk="0" hangingPunct="1">
        <a:defRPr kumimoji="1" sz="2000" kern="1200">
          <a:solidFill>
            <a:schemeClr val="tx1"/>
          </a:solidFill>
          <a:latin typeface="+mn-lt"/>
          <a:ea typeface="+mn-ea"/>
          <a:cs typeface="+mn-cs"/>
        </a:defRPr>
      </a:lvl2pPr>
      <a:lvl3pPr marL="1042993" algn="l" defTabSz="1042993" rtl="0" eaLnBrk="1" latinLnBrk="0" hangingPunct="1">
        <a:defRPr kumimoji="1" sz="2000" kern="1200">
          <a:solidFill>
            <a:schemeClr val="tx1"/>
          </a:solidFill>
          <a:latin typeface="+mn-lt"/>
          <a:ea typeface="+mn-ea"/>
          <a:cs typeface="+mn-cs"/>
        </a:defRPr>
      </a:lvl3pPr>
      <a:lvl4pPr marL="1564491" algn="l" defTabSz="1042993" rtl="0" eaLnBrk="1" latinLnBrk="0" hangingPunct="1">
        <a:defRPr kumimoji="1" sz="2000" kern="1200">
          <a:solidFill>
            <a:schemeClr val="tx1"/>
          </a:solidFill>
          <a:latin typeface="+mn-lt"/>
          <a:ea typeface="+mn-ea"/>
          <a:cs typeface="+mn-cs"/>
        </a:defRPr>
      </a:lvl4pPr>
      <a:lvl5pPr marL="2085987" algn="l" defTabSz="1042993" rtl="0" eaLnBrk="1" latinLnBrk="0" hangingPunct="1">
        <a:defRPr kumimoji="1" sz="2000" kern="1200">
          <a:solidFill>
            <a:schemeClr val="tx1"/>
          </a:solidFill>
          <a:latin typeface="+mn-lt"/>
          <a:ea typeface="+mn-ea"/>
          <a:cs typeface="+mn-cs"/>
        </a:defRPr>
      </a:lvl5pPr>
      <a:lvl6pPr marL="2607484" algn="l" defTabSz="1042993" rtl="0" eaLnBrk="1" latinLnBrk="0" hangingPunct="1">
        <a:defRPr kumimoji="1" sz="2000" kern="1200">
          <a:solidFill>
            <a:schemeClr val="tx1"/>
          </a:solidFill>
          <a:latin typeface="+mn-lt"/>
          <a:ea typeface="+mn-ea"/>
          <a:cs typeface="+mn-cs"/>
        </a:defRPr>
      </a:lvl6pPr>
      <a:lvl7pPr marL="3128980" algn="l" defTabSz="1042993" rtl="0" eaLnBrk="1" latinLnBrk="0" hangingPunct="1">
        <a:defRPr kumimoji="1" sz="2000" kern="1200">
          <a:solidFill>
            <a:schemeClr val="tx1"/>
          </a:solidFill>
          <a:latin typeface="+mn-lt"/>
          <a:ea typeface="+mn-ea"/>
          <a:cs typeface="+mn-cs"/>
        </a:defRPr>
      </a:lvl7pPr>
      <a:lvl8pPr marL="3650478" algn="l" defTabSz="1042993" rtl="0" eaLnBrk="1" latinLnBrk="0" hangingPunct="1">
        <a:defRPr kumimoji="1" sz="2000" kern="1200">
          <a:solidFill>
            <a:schemeClr val="tx1"/>
          </a:solidFill>
          <a:latin typeface="+mn-lt"/>
          <a:ea typeface="+mn-ea"/>
          <a:cs typeface="+mn-cs"/>
        </a:defRPr>
      </a:lvl8pPr>
      <a:lvl9pPr marL="4171974" algn="l" defTabSz="1042993"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70436" y="12973"/>
            <a:ext cx="4392488" cy="447428"/>
          </a:xfrm>
          <a:prstGeom prst="rect">
            <a:avLst/>
          </a:prstGeom>
          <a:solidFill>
            <a:srgbClr val="CCFFCC"/>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299" tIns="52150" rIns="104299" bIns="52150" spcCol="0" rtlCol="0" anchor="ctr"/>
          <a:lstStyle/>
          <a:p>
            <a:pPr algn="ctr"/>
            <a:r>
              <a:rPr lang="ja-JP" altLang="en-US" b="1" dirty="0">
                <a:solidFill>
                  <a:srgbClr val="000000"/>
                </a:solidFill>
                <a:latin typeface="ＭＳ Ｐゴシック" charset="-128"/>
              </a:rPr>
              <a:t>魚津市の財政見通しと財政体質</a:t>
            </a:r>
            <a:r>
              <a:rPr lang="ja-JP" altLang="en-US" b="1" dirty="0" smtClean="0">
                <a:solidFill>
                  <a:srgbClr val="000000"/>
                </a:solidFill>
                <a:latin typeface="ＭＳ Ｐゴシック" charset="-128"/>
              </a:rPr>
              <a:t>改善</a:t>
            </a:r>
            <a:endParaRPr lang="en-US" altLang="ja-JP" b="1" dirty="0">
              <a:solidFill>
                <a:srgbClr val="000000"/>
              </a:solidFill>
              <a:latin typeface="ＭＳ Ｐゴシック" charset="-128"/>
            </a:endParaRPr>
          </a:p>
        </p:txBody>
      </p:sp>
      <p:sp>
        <p:nvSpPr>
          <p:cNvPr id="3" name="正方形/長方形 1"/>
          <p:cNvSpPr>
            <a:spLocks noChangeArrowheads="1"/>
          </p:cNvSpPr>
          <p:nvPr/>
        </p:nvSpPr>
        <p:spPr bwMode="auto">
          <a:xfrm>
            <a:off x="42416" y="460401"/>
            <a:ext cx="2106340"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600" b="1" dirty="0" smtClean="0">
                <a:latin typeface="ＭＳ Ｐゴシック" charset="-128"/>
              </a:rPr>
              <a:t>1.</a:t>
            </a:r>
            <a:r>
              <a:rPr lang="ja-JP" altLang="en-US" sz="1600" b="1" dirty="0" smtClean="0">
                <a:latin typeface="ＭＳ Ｐゴシック" charset="-128"/>
              </a:rPr>
              <a:t>魚津市の財政状況</a:t>
            </a:r>
            <a:endParaRPr lang="en-US" altLang="ja-JP" sz="1600" b="1" dirty="0">
              <a:latin typeface="ＭＳ Ｐゴシック" charset="-128"/>
            </a:endParaRPr>
          </a:p>
        </p:txBody>
      </p:sp>
      <p:sp>
        <p:nvSpPr>
          <p:cNvPr id="4" name="正方形/長方形 1"/>
          <p:cNvSpPr>
            <a:spLocks noChangeArrowheads="1"/>
          </p:cNvSpPr>
          <p:nvPr/>
        </p:nvSpPr>
        <p:spPr bwMode="auto">
          <a:xfrm>
            <a:off x="234132" y="822499"/>
            <a:ext cx="5328592" cy="254839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ja-JP" sz="1400" b="1" dirty="0" smtClean="0"/>
              <a:t>本市</a:t>
            </a:r>
            <a:r>
              <a:rPr lang="ja-JP" altLang="ja-JP" sz="1400" b="1" dirty="0"/>
              <a:t>では、少子高齢化や人口減少、地域の活性化など喫緊の課題に対応するため、まち・ひと・しごと創生総合戦略事業の実施や学校新築など教育環境の整備に積極的に取り組んできました</a:t>
            </a:r>
            <a:r>
              <a:rPr lang="ja-JP" altLang="ja-JP" sz="1400" b="1" dirty="0" smtClean="0"/>
              <a:t>。</a:t>
            </a:r>
            <a:endParaRPr lang="en-US" altLang="ja-JP" sz="1400" b="1" dirty="0" smtClean="0"/>
          </a:p>
          <a:p>
            <a:pPr>
              <a:buNone/>
            </a:pPr>
            <a:r>
              <a:rPr lang="ja-JP" altLang="en-US" sz="1400" b="1" dirty="0" smtClean="0"/>
              <a:t>　こうした中、歳入については、</a:t>
            </a:r>
            <a:r>
              <a:rPr lang="ja-JP" altLang="ja-JP" sz="1400" b="1" dirty="0" smtClean="0"/>
              <a:t>社会</a:t>
            </a:r>
            <a:r>
              <a:rPr lang="ja-JP" altLang="ja-JP" sz="1400" b="1" dirty="0"/>
              <a:t>情勢の</a:t>
            </a:r>
            <a:r>
              <a:rPr lang="ja-JP" altLang="ja-JP" sz="1400" b="1" dirty="0" smtClean="0"/>
              <a:t>変動</a:t>
            </a:r>
            <a:r>
              <a:rPr lang="ja-JP" altLang="en-US" sz="1400" b="1" dirty="0" smtClean="0"/>
              <a:t>に伴い市税収入は、平成</a:t>
            </a:r>
            <a:r>
              <a:rPr lang="en-US" altLang="ja-JP" sz="1400" b="1" dirty="0" smtClean="0">
                <a:latin typeface="+mn-ea"/>
                <a:ea typeface="+mn-ea"/>
              </a:rPr>
              <a:t>20</a:t>
            </a:r>
            <a:r>
              <a:rPr lang="ja-JP" altLang="en-US" sz="1400" b="1" dirty="0" smtClean="0"/>
              <a:t>年度をピークに徐々に減収となりました。今後も大きな伸びは期待できません</a:t>
            </a:r>
            <a:r>
              <a:rPr lang="ja-JP" altLang="en-US" sz="1400" b="1" dirty="0"/>
              <a:t>。</a:t>
            </a:r>
            <a:r>
              <a:rPr lang="ja-JP" altLang="en-US" sz="1400" b="1" dirty="0" smtClean="0"/>
              <a:t>一方、歳出については、</a:t>
            </a:r>
            <a:r>
              <a:rPr lang="ja-JP" altLang="ja-JP" sz="1400" b="1" dirty="0"/>
              <a:t>社会保障関係経費や老朽化した公共施設等の維持</a:t>
            </a:r>
            <a:r>
              <a:rPr lang="ja-JP" altLang="ja-JP" sz="1400" b="1" dirty="0" smtClean="0"/>
              <a:t>管理費</a:t>
            </a:r>
            <a:r>
              <a:rPr lang="ja-JP" altLang="en-US" sz="1400" b="1" dirty="0" smtClean="0"/>
              <a:t>、下水道事業などの特別会計への繰出が増加してい</a:t>
            </a:r>
            <a:r>
              <a:rPr lang="ja-JP" altLang="ja-JP" sz="1400" b="1" dirty="0" smtClean="0"/>
              <a:t>ます</a:t>
            </a:r>
            <a:r>
              <a:rPr lang="ja-JP" altLang="ja-JP" sz="1400" b="1" dirty="0"/>
              <a:t>。</a:t>
            </a:r>
          </a:p>
          <a:p>
            <a:pPr>
              <a:buNone/>
            </a:pPr>
            <a:r>
              <a:rPr lang="ja-JP" altLang="en-US" sz="1400" b="1" dirty="0"/>
              <a:t>　</a:t>
            </a:r>
            <a:r>
              <a:rPr lang="ja-JP" altLang="ja-JP" sz="1400" b="1" dirty="0" smtClean="0"/>
              <a:t>この</a:t>
            </a:r>
            <a:r>
              <a:rPr lang="ja-JP" altLang="ja-JP" sz="1400" b="1" dirty="0"/>
              <a:t>よう</a:t>
            </a:r>
            <a:r>
              <a:rPr lang="ja-JP" altLang="ja-JP" sz="1400" b="1" dirty="0" smtClean="0"/>
              <a:t>な</a:t>
            </a:r>
            <a:r>
              <a:rPr lang="ja-JP" altLang="en-US" sz="1400" b="1" dirty="0" smtClean="0"/>
              <a:t>財政状況の中で、平成</a:t>
            </a:r>
            <a:r>
              <a:rPr lang="en-US" altLang="ja-JP" sz="1400" b="1" dirty="0" smtClean="0">
                <a:latin typeface="+mn-ea"/>
                <a:ea typeface="+mn-ea"/>
              </a:rPr>
              <a:t>29</a:t>
            </a:r>
            <a:r>
              <a:rPr lang="ja-JP" altLang="en-US" sz="1400" b="1" dirty="0" smtClean="0"/>
              <a:t>年度には大雪による除排雪対策に多額の費用を要したことで財政調整基金を取り崩したため、基金残高は減少し、今後、多額の取り崩しは</a:t>
            </a:r>
            <a:r>
              <a:rPr lang="ja-JP" altLang="en-US" sz="1400" b="1" dirty="0"/>
              <a:t>不可能</a:t>
            </a:r>
            <a:r>
              <a:rPr lang="ja-JP" altLang="en-US" sz="1400" b="1" dirty="0" smtClean="0"/>
              <a:t>な状況</a:t>
            </a:r>
            <a:r>
              <a:rPr lang="ja-JP" altLang="en-US" sz="1400" b="1" dirty="0"/>
              <a:t>となりました。</a:t>
            </a:r>
            <a:endParaRPr lang="en-US" altLang="ja-JP" sz="1400" b="1" dirty="0"/>
          </a:p>
        </p:txBody>
      </p:sp>
      <p:sp>
        <p:nvSpPr>
          <p:cNvPr id="5" name="正方形/長方形 1"/>
          <p:cNvSpPr>
            <a:spLocks noChangeArrowheads="1"/>
          </p:cNvSpPr>
          <p:nvPr/>
        </p:nvSpPr>
        <p:spPr bwMode="auto">
          <a:xfrm>
            <a:off x="6671493" y="620704"/>
            <a:ext cx="2736304"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100" b="1" dirty="0" smtClean="0">
                <a:latin typeface="ＭＳ Ｐゴシック" charset="-128"/>
              </a:rPr>
              <a:t>主な歳入の状況（市税・地方交付税等）</a:t>
            </a:r>
            <a:endParaRPr lang="en-US" altLang="ja-JP" sz="1100" b="1" dirty="0">
              <a:latin typeface="ＭＳ Ｐゴシック" charset="-128"/>
            </a:endParaRPr>
          </a:p>
        </p:txBody>
      </p:sp>
      <p:sp>
        <p:nvSpPr>
          <p:cNvPr id="13" name="Text Box 15"/>
          <p:cNvSpPr txBox="1">
            <a:spLocks noChangeArrowheads="1"/>
          </p:cNvSpPr>
          <p:nvPr/>
        </p:nvSpPr>
        <p:spPr bwMode="auto">
          <a:xfrm>
            <a:off x="9379148" y="716517"/>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14" name="Text Box 15"/>
          <p:cNvSpPr txBox="1">
            <a:spLocks noChangeArrowheads="1"/>
          </p:cNvSpPr>
          <p:nvPr/>
        </p:nvSpPr>
        <p:spPr bwMode="auto">
          <a:xfrm>
            <a:off x="9379148" y="4352769"/>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graphicFrame>
        <p:nvGraphicFramePr>
          <p:cNvPr id="19" name="グラフ 18"/>
          <p:cNvGraphicFramePr>
            <a:graphicFrameLocks/>
          </p:cNvGraphicFramePr>
          <p:nvPr>
            <p:extLst>
              <p:ext uri="{D42A27DB-BD31-4B8C-83A1-F6EECF244321}">
                <p14:modId xmlns:p14="http://schemas.microsoft.com/office/powerpoint/2010/main" val="1373112259"/>
              </p:ext>
            </p:extLst>
          </p:nvPr>
        </p:nvGraphicFramePr>
        <p:xfrm>
          <a:off x="5562724" y="798955"/>
          <a:ext cx="4860540" cy="2998923"/>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1</a:t>
            </a:r>
            <a:endParaRPr lang="en-US" altLang="ja-JP" sz="1400" b="1" dirty="0">
              <a:latin typeface="ＭＳ Ｐゴシック" charset="-128"/>
            </a:endParaRPr>
          </a:p>
        </p:txBody>
      </p:sp>
      <p:graphicFrame>
        <p:nvGraphicFramePr>
          <p:cNvPr id="22" name="グラフ 21"/>
          <p:cNvGraphicFramePr>
            <a:graphicFrameLocks/>
          </p:cNvGraphicFramePr>
          <p:nvPr>
            <p:extLst>
              <p:ext uri="{D42A27DB-BD31-4B8C-83A1-F6EECF244321}">
                <p14:modId xmlns:p14="http://schemas.microsoft.com/office/powerpoint/2010/main" val="3983105324"/>
              </p:ext>
            </p:extLst>
          </p:nvPr>
        </p:nvGraphicFramePr>
        <p:xfrm>
          <a:off x="42416" y="4518016"/>
          <a:ext cx="5016252" cy="295232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7" name="グラフ 26"/>
          <p:cNvGraphicFramePr>
            <a:graphicFrameLocks/>
          </p:cNvGraphicFramePr>
          <p:nvPr>
            <p:extLst>
              <p:ext uri="{D42A27DB-BD31-4B8C-83A1-F6EECF244321}">
                <p14:modId xmlns:p14="http://schemas.microsoft.com/office/powerpoint/2010/main" val="4103692182"/>
              </p:ext>
            </p:extLst>
          </p:nvPr>
        </p:nvGraphicFramePr>
        <p:xfrm>
          <a:off x="5490716" y="4381887"/>
          <a:ext cx="4896544" cy="3150006"/>
        </p:xfrm>
        <a:graphic>
          <a:graphicData uri="http://schemas.openxmlformats.org/drawingml/2006/chart">
            <c:chart xmlns:c="http://schemas.openxmlformats.org/drawingml/2006/chart" xmlns:r="http://schemas.openxmlformats.org/officeDocument/2006/relationships" r:id="rId4"/>
          </a:graphicData>
        </a:graphic>
      </p:graphicFrame>
      <p:sp>
        <p:nvSpPr>
          <p:cNvPr id="28" name="Text Box 15"/>
          <p:cNvSpPr txBox="1">
            <a:spLocks noChangeArrowheads="1"/>
          </p:cNvSpPr>
          <p:nvPr/>
        </p:nvSpPr>
        <p:spPr bwMode="auto">
          <a:xfrm>
            <a:off x="3894658" y="4467778"/>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29" name="正方形/長方形 1"/>
          <p:cNvSpPr>
            <a:spLocks noChangeArrowheads="1"/>
          </p:cNvSpPr>
          <p:nvPr/>
        </p:nvSpPr>
        <p:spPr bwMode="auto">
          <a:xfrm>
            <a:off x="1170236" y="4327714"/>
            <a:ext cx="2304256"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100" b="1" dirty="0" smtClean="0">
                <a:latin typeface="ＭＳ Ｐゴシック" charset="-128"/>
              </a:rPr>
              <a:t>主な歳出の状況（義務的経費）</a:t>
            </a:r>
            <a:endParaRPr lang="en-US" altLang="ja-JP" sz="1100" b="1" dirty="0">
              <a:latin typeface="ＭＳ Ｐゴシック" charset="-128"/>
            </a:endParaRPr>
          </a:p>
        </p:txBody>
      </p:sp>
      <p:sp>
        <p:nvSpPr>
          <p:cNvPr id="30" name="正方形/長方形 1"/>
          <p:cNvSpPr>
            <a:spLocks noChangeArrowheads="1"/>
          </p:cNvSpPr>
          <p:nvPr/>
        </p:nvSpPr>
        <p:spPr bwMode="auto">
          <a:xfrm>
            <a:off x="7002884" y="4198881"/>
            <a:ext cx="2304256"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100" b="1" dirty="0" smtClean="0">
                <a:latin typeface="ＭＳ Ｐゴシック" charset="-128"/>
              </a:rPr>
              <a:t>主な歳出の状況（その他経費）</a:t>
            </a:r>
            <a:endParaRPr lang="en-US" altLang="ja-JP" sz="1100" b="1" dirty="0">
              <a:latin typeface="ＭＳ Ｐゴシック"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3201"/>
            <a:ext cx="3144044"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600" b="1" dirty="0" smtClean="0">
                <a:latin typeface="ＭＳ Ｐゴシック" charset="-128"/>
              </a:rPr>
              <a:t>2.</a:t>
            </a:r>
            <a:r>
              <a:rPr lang="ja-JP" altLang="en-US" sz="1600" b="1" dirty="0" smtClean="0">
                <a:latin typeface="ＭＳ Ｐゴシック" charset="-128"/>
              </a:rPr>
              <a:t>魚津市の市債（借金）の状況</a:t>
            </a:r>
            <a:endParaRPr lang="en-US" altLang="ja-JP" sz="1600" b="1" dirty="0" smtClean="0">
              <a:latin typeface="ＭＳ Ｐゴシック" charset="-128"/>
            </a:endParaRPr>
          </a:p>
        </p:txBody>
      </p:sp>
      <p:sp>
        <p:nvSpPr>
          <p:cNvPr id="4" name="正方形/長方形 1"/>
          <p:cNvSpPr>
            <a:spLocks noChangeArrowheads="1"/>
          </p:cNvSpPr>
          <p:nvPr/>
        </p:nvSpPr>
        <p:spPr bwMode="auto">
          <a:xfrm>
            <a:off x="666180" y="539079"/>
            <a:ext cx="3096344" cy="261610"/>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dirty="0" smtClean="0">
                <a:latin typeface="ＭＳ Ｐゴシック" charset="-128"/>
              </a:rPr>
              <a:t>市債（借金</a:t>
            </a:r>
            <a:r>
              <a:rPr lang="en-US" altLang="ja-JP" sz="1100" b="1" dirty="0" smtClean="0">
                <a:latin typeface="ＭＳ Ｐゴシック" charset="-128"/>
              </a:rPr>
              <a:t>)</a:t>
            </a:r>
            <a:r>
              <a:rPr lang="ja-JP" altLang="en-US" sz="1100" b="1" dirty="0" smtClean="0">
                <a:latin typeface="ＭＳ Ｐゴシック" charset="-128"/>
              </a:rPr>
              <a:t>残高・借入額・返済額の推移</a:t>
            </a:r>
            <a:endParaRPr lang="en-US" altLang="ja-JP" sz="1100" b="1" dirty="0">
              <a:latin typeface="ＭＳ Ｐゴシック" charset="-128"/>
            </a:endParaRPr>
          </a:p>
        </p:txBody>
      </p:sp>
      <p:sp>
        <p:nvSpPr>
          <p:cNvPr id="5" name="Text Box 15"/>
          <p:cNvSpPr txBox="1">
            <a:spLocks noChangeArrowheads="1"/>
          </p:cNvSpPr>
          <p:nvPr/>
        </p:nvSpPr>
        <p:spPr bwMode="auto">
          <a:xfrm>
            <a:off x="4266580" y="794298"/>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graphicFrame>
        <p:nvGraphicFramePr>
          <p:cNvPr id="6" name="グラフ 5"/>
          <p:cNvGraphicFramePr>
            <a:graphicFrameLocks/>
          </p:cNvGraphicFramePr>
          <p:nvPr>
            <p:extLst>
              <p:ext uri="{D42A27DB-BD31-4B8C-83A1-F6EECF244321}">
                <p14:modId xmlns:p14="http://schemas.microsoft.com/office/powerpoint/2010/main" val="3114629782"/>
              </p:ext>
            </p:extLst>
          </p:nvPr>
        </p:nvGraphicFramePr>
        <p:xfrm>
          <a:off x="5668627" y="694707"/>
          <a:ext cx="4804867" cy="4504489"/>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1"/>
          <p:cNvSpPr>
            <a:spLocks noChangeArrowheads="1"/>
          </p:cNvSpPr>
          <p:nvPr/>
        </p:nvSpPr>
        <p:spPr bwMode="auto">
          <a:xfrm>
            <a:off x="6858868" y="539079"/>
            <a:ext cx="1938982" cy="261610"/>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dirty="0" smtClean="0">
                <a:latin typeface="ＭＳ Ｐゴシック" charset="-128"/>
              </a:rPr>
              <a:t>市債（借金）残高の内訳</a:t>
            </a:r>
            <a:endParaRPr lang="en-US" altLang="ja-JP" sz="1100" b="1" dirty="0">
              <a:latin typeface="ＭＳ Ｐゴシック" charset="-128"/>
            </a:endParaRPr>
          </a:p>
        </p:txBody>
      </p:sp>
      <p:sp>
        <p:nvSpPr>
          <p:cNvPr id="8" name="Text Box 15"/>
          <p:cNvSpPr txBox="1">
            <a:spLocks noChangeArrowheads="1"/>
          </p:cNvSpPr>
          <p:nvPr/>
        </p:nvSpPr>
        <p:spPr bwMode="auto">
          <a:xfrm>
            <a:off x="9307140" y="650216"/>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9" name="正方形/長方形 1"/>
          <p:cNvSpPr>
            <a:spLocks noChangeArrowheads="1"/>
          </p:cNvSpPr>
          <p:nvPr/>
        </p:nvSpPr>
        <p:spPr bwMode="auto">
          <a:xfrm>
            <a:off x="6065713" y="5364807"/>
            <a:ext cx="4390379" cy="2074414"/>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100" dirty="0" smtClean="0"/>
              <a:t>　</a:t>
            </a:r>
            <a:r>
              <a:rPr lang="ja-JP" altLang="en-US" sz="1400" b="1" dirty="0" smtClean="0"/>
              <a:t>市債（借金）の残高は、およそ半分が普通交付税から振り替えられた臨時財政対策債で、今後も増加が見込まれます。</a:t>
            </a:r>
            <a:endParaRPr lang="en-US" altLang="ja-JP" sz="1400" b="1" dirty="0" smtClean="0"/>
          </a:p>
          <a:p>
            <a:pPr>
              <a:buNone/>
            </a:pPr>
            <a:r>
              <a:rPr lang="ja-JP" altLang="en-US" sz="1400" b="1" dirty="0"/>
              <a:t>　</a:t>
            </a:r>
            <a:r>
              <a:rPr lang="ja-JP" altLang="en-US" sz="1400" b="1" dirty="0" smtClean="0"/>
              <a:t>建設事業債は、道路や学校等の建設事業に要した借金です。特に大型建設事業を実施する場合は、借金することで建設時の莫大な費用負担を平準化しています。建設事業債の残高は、統合小学校の建設が終了した平成</a:t>
            </a:r>
            <a:r>
              <a:rPr lang="en-US" altLang="ja-JP" sz="1400" b="1" dirty="0" smtClean="0">
                <a:latin typeface="ＭＳ Ｐ明朝" panose="02020600040205080304" pitchFamily="18" charset="-128"/>
                <a:ea typeface="ＭＳ Ｐ明朝" panose="02020600040205080304" pitchFamily="18" charset="-128"/>
              </a:rPr>
              <a:t>31</a:t>
            </a:r>
            <a:r>
              <a:rPr lang="ja-JP" altLang="en-US" sz="1400" b="1" dirty="0" smtClean="0"/>
              <a:t>年度以降にピークを迎えその後は、返済が進めば徐々に減少する見込みです。</a:t>
            </a:r>
            <a:endParaRPr lang="en-US" altLang="ja-JP" sz="1400" b="1" dirty="0" smtClean="0"/>
          </a:p>
        </p:txBody>
      </p:sp>
      <p:sp>
        <p:nvSpPr>
          <p:cNvPr id="11" name="正方形/長方形 1"/>
          <p:cNvSpPr>
            <a:spLocks noChangeArrowheads="1"/>
          </p:cNvSpPr>
          <p:nvPr/>
        </p:nvSpPr>
        <p:spPr bwMode="auto">
          <a:xfrm>
            <a:off x="522164" y="6084887"/>
            <a:ext cx="4822427" cy="523220"/>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en-US" sz="1400" b="1" dirty="0" smtClean="0"/>
              <a:t>平成</a:t>
            </a:r>
            <a:r>
              <a:rPr lang="en-US" altLang="ja-JP" sz="1400" b="1" dirty="0" smtClean="0">
                <a:latin typeface="ＭＳ Ｐ明朝" panose="02020600040205080304" pitchFamily="18" charset="-128"/>
                <a:ea typeface="ＭＳ Ｐ明朝" panose="02020600040205080304" pitchFamily="18" charset="-128"/>
              </a:rPr>
              <a:t>25</a:t>
            </a:r>
            <a:r>
              <a:rPr lang="ja-JP" altLang="en-US" sz="1400" b="1" dirty="0" smtClean="0"/>
              <a:t>年度以降は、市債</a:t>
            </a:r>
            <a:r>
              <a:rPr lang="en-US" altLang="ja-JP" sz="1400" b="1" dirty="0"/>
              <a:t>(</a:t>
            </a:r>
            <a:r>
              <a:rPr lang="ja-JP" altLang="en-US" sz="1400" b="1" dirty="0"/>
              <a:t>借金</a:t>
            </a:r>
            <a:r>
              <a:rPr lang="en-US" altLang="ja-JP" sz="1400" b="1" dirty="0" smtClean="0"/>
              <a:t>)</a:t>
            </a:r>
            <a:r>
              <a:rPr lang="ja-JP" altLang="en-US" sz="1400" b="1" dirty="0" smtClean="0"/>
              <a:t>の借入額が返済額を上回っており、そのため市債残高は徐々に増加しています。</a:t>
            </a:r>
            <a:endParaRPr lang="en-US" altLang="ja-JP" sz="1400" b="1" dirty="0"/>
          </a:p>
        </p:txBody>
      </p:sp>
      <p:sp>
        <p:nvSpPr>
          <p:cNvPr id="12" name="角丸四角形吹き出し 11"/>
          <p:cNvSpPr/>
          <p:nvPr/>
        </p:nvSpPr>
        <p:spPr>
          <a:xfrm>
            <a:off x="5020555" y="4143484"/>
            <a:ext cx="648072" cy="245925"/>
          </a:xfrm>
          <a:prstGeom prst="wedgeRoundRectCallout">
            <a:avLst>
              <a:gd name="adj1" fmla="val -51053"/>
              <a:gd name="adj2" fmla="val 154429"/>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返済額</a:t>
            </a:r>
            <a:endParaRPr lang="ja-JP" altLang="en-US" sz="800" dirty="0">
              <a:solidFill>
                <a:schemeClr val="tx1"/>
              </a:solidFill>
            </a:endParaRPr>
          </a:p>
        </p:txBody>
      </p:sp>
      <p:sp>
        <p:nvSpPr>
          <p:cNvPr id="13" name="角丸四角形吹き出し 12"/>
          <p:cNvSpPr/>
          <p:nvPr/>
        </p:nvSpPr>
        <p:spPr>
          <a:xfrm>
            <a:off x="3774827" y="3636615"/>
            <a:ext cx="714375" cy="234950"/>
          </a:xfrm>
          <a:prstGeom prst="wedgeRoundRectCallout">
            <a:avLst>
              <a:gd name="adj1" fmla="val 49872"/>
              <a:gd name="adj2" fmla="val 228306"/>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借入額</a:t>
            </a:r>
            <a:endParaRPr lang="ja-JP" altLang="en-US" sz="800" dirty="0">
              <a:solidFill>
                <a:schemeClr val="tx1"/>
              </a:solidFill>
            </a:endParaRPr>
          </a:p>
        </p:txBody>
      </p:sp>
      <p:sp>
        <p:nvSpPr>
          <p:cNvPr id="14"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2</a:t>
            </a:r>
            <a:endParaRPr lang="en-US" altLang="ja-JP" sz="1400" b="1" dirty="0">
              <a:latin typeface="ＭＳ Ｐゴシック" charset="-128"/>
            </a:endParaRPr>
          </a:p>
        </p:txBody>
      </p:sp>
      <p:graphicFrame>
        <p:nvGraphicFramePr>
          <p:cNvPr id="15" name="グラフ 14"/>
          <p:cNvGraphicFramePr>
            <a:graphicFrameLocks/>
          </p:cNvGraphicFramePr>
          <p:nvPr>
            <p:extLst>
              <p:ext uri="{D42A27DB-BD31-4B8C-83A1-F6EECF244321}">
                <p14:modId xmlns:p14="http://schemas.microsoft.com/office/powerpoint/2010/main" val="3485304803"/>
              </p:ext>
            </p:extLst>
          </p:nvPr>
        </p:nvGraphicFramePr>
        <p:xfrm>
          <a:off x="90116" y="889562"/>
          <a:ext cx="5344591" cy="5191348"/>
        </p:xfrm>
        <a:graphic>
          <a:graphicData uri="http://schemas.openxmlformats.org/drawingml/2006/chart">
            <c:chart xmlns:c="http://schemas.openxmlformats.org/drawingml/2006/chart" xmlns:r="http://schemas.openxmlformats.org/officeDocument/2006/relationships" r:id="rId3"/>
          </a:graphicData>
        </a:graphic>
      </p:graphicFrame>
      <p:sp>
        <p:nvSpPr>
          <p:cNvPr id="16" name="角丸四角形吹き出し 15"/>
          <p:cNvSpPr/>
          <p:nvPr/>
        </p:nvSpPr>
        <p:spPr>
          <a:xfrm>
            <a:off x="4193517" y="1771253"/>
            <a:ext cx="648072" cy="245925"/>
          </a:xfrm>
          <a:prstGeom prst="wedgeRoundRectCallout">
            <a:avLst>
              <a:gd name="adj1" fmla="val -46644"/>
              <a:gd name="adj2" fmla="val -221265"/>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市債残高</a:t>
            </a:r>
            <a:endParaRPr lang="ja-JP" altLang="en-US" sz="800" dirty="0">
              <a:solidFill>
                <a:schemeClr val="tx1"/>
              </a:solidFill>
            </a:endParaRPr>
          </a:p>
        </p:txBody>
      </p:sp>
      <p:sp>
        <p:nvSpPr>
          <p:cNvPr id="17" name="角丸四角形吹き出し 16"/>
          <p:cNvSpPr/>
          <p:nvPr/>
        </p:nvSpPr>
        <p:spPr>
          <a:xfrm>
            <a:off x="9998955" y="883299"/>
            <a:ext cx="648072" cy="245925"/>
          </a:xfrm>
          <a:prstGeom prst="wedgeRoundRectCallout">
            <a:avLst>
              <a:gd name="adj1" fmla="val -39295"/>
              <a:gd name="adj2" fmla="val 104078"/>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臨財債</a:t>
            </a:r>
            <a:endParaRPr lang="ja-JP" altLang="en-US" sz="800" dirty="0">
              <a:solidFill>
                <a:schemeClr val="tx1"/>
              </a:solidFill>
            </a:endParaRPr>
          </a:p>
        </p:txBody>
      </p:sp>
    </p:spTree>
    <p:extLst>
      <p:ext uri="{BB962C8B-B14F-4D97-AF65-F5344CB8AC3E}">
        <p14:creationId xmlns:p14="http://schemas.microsoft.com/office/powerpoint/2010/main" val="309188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ChangeArrowheads="1"/>
          </p:cNvSpPr>
          <p:nvPr/>
        </p:nvSpPr>
        <p:spPr bwMode="auto">
          <a:xfrm>
            <a:off x="5120610" y="1001229"/>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13" name="角丸四角形吹き出し 12"/>
          <p:cNvSpPr/>
          <p:nvPr/>
        </p:nvSpPr>
        <p:spPr>
          <a:xfrm>
            <a:off x="5850756" y="4284687"/>
            <a:ext cx="1016818" cy="328652"/>
          </a:xfrm>
          <a:prstGeom prst="wedgeRoundRectCallout">
            <a:avLst>
              <a:gd name="adj1" fmla="val -67462"/>
              <a:gd name="adj2" fmla="val 126396"/>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財政調整基金</a:t>
            </a:r>
            <a:endParaRPr lang="en-US" altLang="ja-JP" sz="800" dirty="0" smtClean="0">
              <a:solidFill>
                <a:schemeClr val="tx1"/>
              </a:solidFill>
            </a:endParaRPr>
          </a:p>
          <a:p>
            <a:pPr algn="ctr">
              <a:defRPr/>
            </a:pPr>
            <a:r>
              <a:rPr lang="ja-JP" altLang="en-US" sz="800" dirty="0" smtClean="0">
                <a:solidFill>
                  <a:schemeClr val="tx1"/>
                </a:solidFill>
              </a:rPr>
              <a:t>残高</a:t>
            </a:r>
            <a:endParaRPr lang="ja-JP" altLang="en-US" sz="800" dirty="0">
              <a:solidFill>
                <a:schemeClr val="tx1"/>
              </a:solidFill>
            </a:endParaRPr>
          </a:p>
        </p:txBody>
      </p:sp>
      <p:sp>
        <p:nvSpPr>
          <p:cNvPr id="14" name="角丸四角形吹き出し 13"/>
          <p:cNvSpPr/>
          <p:nvPr/>
        </p:nvSpPr>
        <p:spPr>
          <a:xfrm>
            <a:off x="5744329" y="3065377"/>
            <a:ext cx="792088" cy="339224"/>
          </a:xfrm>
          <a:prstGeom prst="wedgeRoundRectCallout">
            <a:avLst>
              <a:gd name="adj1" fmla="val -59524"/>
              <a:gd name="adj2" fmla="val 131051"/>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その他基金残高</a:t>
            </a:r>
            <a:endParaRPr lang="en-US" altLang="ja-JP" sz="800" dirty="0" smtClean="0">
              <a:solidFill>
                <a:schemeClr val="tx1"/>
              </a:solidFill>
            </a:endParaRPr>
          </a:p>
        </p:txBody>
      </p:sp>
      <p:sp>
        <p:nvSpPr>
          <p:cNvPr id="20" name="正方形/長方形 1"/>
          <p:cNvSpPr>
            <a:spLocks noChangeArrowheads="1"/>
          </p:cNvSpPr>
          <p:nvPr/>
        </p:nvSpPr>
        <p:spPr bwMode="auto">
          <a:xfrm>
            <a:off x="0" y="0"/>
            <a:ext cx="2826420"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600" b="1" dirty="0" smtClean="0">
                <a:latin typeface="ＭＳ Ｐゴシック" charset="-128"/>
              </a:rPr>
              <a:t>3.</a:t>
            </a:r>
            <a:r>
              <a:rPr lang="ja-JP" altLang="en-US" sz="1600" b="1" dirty="0" smtClean="0">
                <a:latin typeface="ＭＳ Ｐゴシック" charset="-128"/>
              </a:rPr>
              <a:t>魚津市の基金</a:t>
            </a:r>
            <a:r>
              <a:rPr lang="en-US" altLang="ja-JP" sz="1600" b="1" dirty="0" smtClean="0">
                <a:latin typeface="ＭＳ Ｐゴシック" charset="-128"/>
              </a:rPr>
              <a:t>(</a:t>
            </a:r>
            <a:r>
              <a:rPr lang="ja-JP" altLang="en-US" sz="1600" b="1" dirty="0" smtClean="0">
                <a:latin typeface="ＭＳ Ｐゴシック" charset="-128"/>
              </a:rPr>
              <a:t>貯金）の状況</a:t>
            </a:r>
            <a:endParaRPr lang="en-US" altLang="ja-JP" sz="1600" b="1" dirty="0">
              <a:latin typeface="ＭＳ Ｐゴシック" charset="-128"/>
            </a:endParaRPr>
          </a:p>
        </p:txBody>
      </p:sp>
      <p:sp>
        <p:nvSpPr>
          <p:cNvPr id="25" name="正方形/長方形 1"/>
          <p:cNvSpPr>
            <a:spLocks noChangeArrowheads="1"/>
          </p:cNvSpPr>
          <p:nvPr/>
        </p:nvSpPr>
        <p:spPr bwMode="auto">
          <a:xfrm>
            <a:off x="6867574" y="1081363"/>
            <a:ext cx="3312368" cy="2763834"/>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100" b="1" dirty="0"/>
              <a:t>　</a:t>
            </a:r>
            <a:r>
              <a:rPr lang="ja-JP" altLang="en-US" sz="1400" b="1" dirty="0" smtClean="0"/>
              <a:t>毎年、財源不足を補うために基金の一部を取り崩して対応していました。</a:t>
            </a:r>
            <a:endParaRPr lang="en-US" altLang="ja-JP" sz="1400" b="1" dirty="0" smtClean="0"/>
          </a:p>
          <a:p>
            <a:pPr>
              <a:buNone/>
            </a:pPr>
            <a:r>
              <a:rPr lang="ja-JP" altLang="en-US" sz="1400" b="1" dirty="0"/>
              <a:t>　</a:t>
            </a:r>
            <a:r>
              <a:rPr lang="ja-JP" altLang="en-US" sz="1400" b="1" dirty="0" smtClean="0"/>
              <a:t>平成</a:t>
            </a:r>
            <a:r>
              <a:rPr lang="en-US" altLang="ja-JP" sz="1400" b="1" dirty="0" smtClean="0">
                <a:latin typeface="ＭＳ Ｐゴシック" panose="020B0600070205080204" pitchFamily="50" charset="-128"/>
                <a:ea typeface="ＭＳ Ｐゴシック" panose="020B0600070205080204" pitchFamily="50" charset="-128"/>
              </a:rPr>
              <a:t>28</a:t>
            </a:r>
            <a:r>
              <a:rPr lang="ja-JP" altLang="en-US" sz="1400" b="1" dirty="0" smtClean="0"/>
              <a:t>年度からは、統合小学校の建設事業が始まっており、厳しい財政状況の中で、さらに平成</a:t>
            </a:r>
            <a:r>
              <a:rPr lang="en-US" altLang="ja-JP" sz="1400" b="1" dirty="0">
                <a:latin typeface="ＭＳ Ｐゴシック" panose="020B0600070205080204" pitchFamily="50" charset="-128"/>
                <a:ea typeface="ＭＳ Ｐゴシック" panose="020B0600070205080204" pitchFamily="50" charset="-128"/>
              </a:rPr>
              <a:t>29</a:t>
            </a:r>
            <a:r>
              <a:rPr lang="ja-JP" altLang="en-US" sz="1400" b="1" dirty="0">
                <a:latin typeface="+mn-ea"/>
              </a:rPr>
              <a:t>年度</a:t>
            </a:r>
            <a:r>
              <a:rPr lang="ja-JP" altLang="en-US" sz="1400" b="1" dirty="0"/>
              <a:t>の大雪の除排雪経費に多額の費用を要したことから</a:t>
            </a:r>
            <a:r>
              <a:rPr lang="ja-JP" altLang="en-US" sz="1400" b="1" dirty="0" smtClean="0"/>
              <a:t>、平成</a:t>
            </a:r>
            <a:r>
              <a:rPr lang="en-US" altLang="ja-JP" sz="1400" b="1" dirty="0" smtClean="0">
                <a:latin typeface="ＭＳ Ｐゴシック" panose="020B0600070205080204" pitchFamily="50" charset="-128"/>
                <a:ea typeface="ＭＳ Ｐゴシック" panose="020B0600070205080204" pitchFamily="50" charset="-128"/>
              </a:rPr>
              <a:t>28</a:t>
            </a:r>
            <a:r>
              <a:rPr lang="ja-JP" altLang="en-US" sz="1400" b="1" dirty="0" smtClean="0"/>
              <a:t>年度に続き、平成</a:t>
            </a:r>
            <a:r>
              <a:rPr lang="en-US" altLang="ja-JP" sz="1400" b="1" dirty="0">
                <a:latin typeface="ＭＳ Ｐゴシック" panose="020B0600070205080204" pitchFamily="50" charset="-128"/>
                <a:ea typeface="ＭＳ Ｐゴシック" panose="020B0600070205080204" pitchFamily="50" charset="-128"/>
              </a:rPr>
              <a:t>29</a:t>
            </a:r>
            <a:r>
              <a:rPr lang="ja-JP" altLang="en-US" sz="1400" b="1" dirty="0" smtClean="0">
                <a:latin typeface="+mn-ea"/>
              </a:rPr>
              <a:t>年度も</a:t>
            </a:r>
            <a:r>
              <a:rPr lang="en-US" altLang="ja-JP" sz="1400" b="1" dirty="0" smtClean="0">
                <a:latin typeface="+mn-ea"/>
              </a:rPr>
              <a:t>6</a:t>
            </a:r>
            <a:r>
              <a:rPr lang="ja-JP" altLang="en-US" sz="1400" b="1" dirty="0" smtClean="0">
                <a:latin typeface="+mn-ea"/>
              </a:rPr>
              <a:t>億を超える</a:t>
            </a:r>
            <a:r>
              <a:rPr lang="ja-JP" altLang="en-US" sz="1400" b="1" dirty="0" smtClean="0"/>
              <a:t>基金</a:t>
            </a:r>
            <a:r>
              <a:rPr lang="ja-JP" altLang="en-US" sz="1400" b="1" dirty="0"/>
              <a:t>を</a:t>
            </a:r>
            <a:r>
              <a:rPr lang="ja-JP" altLang="en-US" sz="1400" b="1" dirty="0" smtClean="0"/>
              <a:t>取り崩したことで、基金残高は減少しました。</a:t>
            </a:r>
            <a:endParaRPr lang="en-US" altLang="ja-JP" sz="1400" b="1" dirty="0" smtClean="0"/>
          </a:p>
          <a:p>
            <a:pPr>
              <a:buNone/>
            </a:pPr>
            <a:r>
              <a:rPr lang="ja-JP" altLang="en-US" sz="1400" b="1" dirty="0"/>
              <a:t>　</a:t>
            </a:r>
            <a:r>
              <a:rPr lang="ja-JP" altLang="en-US" sz="1400" b="1" dirty="0" smtClean="0"/>
              <a:t>今のままでは、大雪や災害等の臨時的な支出への対応が困難な状況になっています。</a:t>
            </a:r>
            <a:endParaRPr lang="en-US" altLang="ja-JP" sz="1400" b="1" dirty="0"/>
          </a:p>
        </p:txBody>
      </p:sp>
      <p:sp>
        <p:nvSpPr>
          <p:cNvPr id="26"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3</a:t>
            </a:r>
            <a:endParaRPr lang="en-US" altLang="ja-JP" sz="1400" b="1" dirty="0">
              <a:latin typeface="ＭＳ Ｐゴシック" charset="-128"/>
            </a:endParaRPr>
          </a:p>
        </p:txBody>
      </p:sp>
      <p:sp>
        <p:nvSpPr>
          <p:cNvPr id="28" name="正方形/長方形 1"/>
          <p:cNvSpPr>
            <a:spLocks noChangeArrowheads="1"/>
          </p:cNvSpPr>
          <p:nvPr/>
        </p:nvSpPr>
        <p:spPr bwMode="auto">
          <a:xfrm>
            <a:off x="1530275" y="693452"/>
            <a:ext cx="2823715"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400" b="1" dirty="0" smtClean="0">
                <a:latin typeface="ＭＳ Ｐゴシック" charset="-128"/>
              </a:rPr>
              <a:t>　 </a:t>
            </a:r>
            <a:r>
              <a:rPr lang="ja-JP" altLang="en-US" sz="1100" b="1" dirty="0" smtClean="0">
                <a:latin typeface="ＭＳ Ｐゴシック" charset="-128"/>
              </a:rPr>
              <a:t>基金</a:t>
            </a:r>
            <a:r>
              <a:rPr lang="en-US" altLang="ja-JP" sz="1100" b="1" dirty="0" smtClean="0">
                <a:latin typeface="ＭＳ Ｐゴシック" charset="-128"/>
              </a:rPr>
              <a:t>(</a:t>
            </a:r>
            <a:r>
              <a:rPr lang="ja-JP" altLang="en-US" sz="1100" b="1" dirty="0" smtClean="0">
                <a:latin typeface="ＭＳ Ｐゴシック" charset="-128"/>
              </a:rPr>
              <a:t>貯金</a:t>
            </a:r>
            <a:r>
              <a:rPr lang="en-US" altLang="ja-JP" sz="1100" b="1" dirty="0" smtClean="0">
                <a:latin typeface="ＭＳ Ｐゴシック" charset="-128"/>
              </a:rPr>
              <a:t>)</a:t>
            </a:r>
            <a:r>
              <a:rPr lang="ja-JP" altLang="en-US" sz="1100" b="1" dirty="0" smtClean="0">
                <a:latin typeface="ＭＳ Ｐゴシック" charset="-128"/>
              </a:rPr>
              <a:t>の残高と取崩額の推移</a:t>
            </a:r>
            <a:endParaRPr lang="en-US" altLang="ja-JP" sz="1100" b="1" dirty="0">
              <a:latin typeface="ＭＳ Ｐゴシック" charset="-128"/>
            </a:endParaRPr>
          </a:p>
        </p:txBody>
      </p:sp>
      <p:sp>
        <p:nvSpPr>
          <p:cNvPr id="31" name="角丸四角形吹き出し 30"/>
          <p:cNvSpPr/>
          <p:nvPr/>
        </p:nvSpPr>
        <p:spPr>
          <a:xfrm>
            <a:off x="5800165" y="5378598"/>
            <a:ext cx="714375" cy="234950"/>
          </a:xfrm>
          <a:prstGeom prst="wedgeRoundRectCallout">
            <a:avLst>
              <a:gd name="adj1" fmla="val -67461"/>
              <a:gd name="adj2" fmla="val -160884"/>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取崩額</a:t>
            </a:r>
            <a:endParaRPr lang="ja-JP" altLang="en-US" sz="800" dirty="0">
              <a:solidFill>
                <a:schemeClr val="tx1"/>
              </a:solidFill>
            </a:endParaRPr>
          </a:p>
        </p:txBody>
      </p:sp>
      <p:graphicFrame>
        <p:nvGraphicFramePr>
          <p:cNvPr id="32" name="グラフ 31"/>
          <p:cNvGraphicFramePr>
            <a:graphicFrameLocks/>
          </p:cNvGraphicFramePr>
          <p:nvPr>
            <p:extLst>
              <p:ext uri="{D42A27DB-BD31-4B8C-83A1-F6EECF244321}">
                <p14:modId xmlns:p14="http://schemas.microsoft.com/office/powerpoint/2010/main" val="191416625"/>
              </p:ext>
            </p:extLst>
          </p:nvPr>
        </p:nvGraphicFramePr>
        <p:xfrm>
          <a:off x="54184" y="1069144"/>
          <a:ext cx="6096000" cy="52006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584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a:spLocks noChangeArrowheads="1"/>
          </p:cNvSpPr>
          <p:nvPr/>
        </p:nvSpPr>
        <p:spPr bwMode="auto">
          <a:xfrm>
            <a:off x="0" y="0"/>
            <a:ext cx="2826420"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600" b="1" dirty="0" smtClean="0">
                <a:latin typeface="ＭＳ Ｐゴシック" charset="-128"/>
              </a:rPr>
              <a:t>4.</a:t>
            </a:r>
            <a:r>
              <a:rPr lang="ja-JP" altLang="en-US" sz="1600" b="1" dirty="0" smtClean="0">
                <a:latin typeface="ＭＳ Ｐゴシック" charset="-128"/>
              </a:rPr>
              <a:t>魚津市の繰出金の状況</a:t>
            </a:r>
            <a:endParaRPr lang="en-US" altLang="ja-JP" sz="1600" b="1" dirty="0">
              <a:latin typeface="ＭＳ Ｐゴシック" charset="-128"/>
            </a:endParaRPr>
          </a:p>
        </p:txBody>
      </p:sp>
      <p:sp>
        <p:nvSpPr>
          <p:cNvPr id="4" name="正方形/長方形 1"/>
          <p:cNvSpPr>
            <a:spLocks noChangeArrowheads="1"/>
          </p:cNvSpPr>
          <p:nvPr/>
        </p:nvSpPr>
        <p:spPr bwMode="auto">
          <a:xfrm>
            <a:off x="1026220" y="385674"/>
            <a:ext cx="2535683"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400" b="1" dirty="0" smtClean="0">
                <a:latin typeface="ＭＳ Ｐゴシック" charset="-128"/>
              </a:rPr>
              <a:t>　 </a:t>
            </a:r>
            <a:r>
              <a:rPr lang="ja-JP" altLang="en-US" sz="1100" b="1" dirty="0" smtClean="0">
                <a:latin typeface="ＭＳ Ｐゴシック" charset="-128"/>
              </a:rPr>
              <a:t>標準財政規模と繰出金の推移</a:t>
            </a:r>
            <a:endParaRPr lang="en-US" altLang="ja-JP" sz="1100" b="1" dirty="0">
              <a:latin typeface="ＭＳ Ｐゴシック" charset="-128"/>
            </a:endParaRPr>
          </a:p>
        </p:txBody>
      </p:sp>
      <p:sp>
        <p:nvSpPr>
          <p:cNvPr id="5" name="Text Box 15"/>
          <p:cNvSpPr txBox="1">
            <a:spLocks noChangeArrowheads="1"/>
          </p:cNvSpPr>
          <p:nvPr/>
        </p:nvSpPr>
        <p:spPr bwMode="auto">
          <a:xfrm>
            <a:off x="3795588" y="539562"/>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graphicFrame>
        <p:nvGraphicFramePr>
          <p:cNvPr id="6" name="グラフ 5"/>
          <p:cNvGraphicFramePr>
            <a:graphicFrameLocks/>
          </p:cNvGraphicFramePr>
          <p:nvPr>
            <p:extLst>
              <p:ext uri="{D42A27DB-BD31-4B8C-83A1-F6EECF244321}">
                <p14:modId xmlns:p14="http://schemas.microsoft.com/office/powerpoint/2010/main" val="2059691419"/>
              </p:ext>
            </p:extLst>
          </p:nvPr>
        </p:nvGraphicFramePr>
        <p:xfrm>
          <a:off x="13096" y="596328"/>
          <a:ext cx="4853265" cy="3976392"/>
        </p:xfrm>
        <a:graphic>
          <a:graphicData uri="http://schemas.openxmlformats.org/drawingml/2006/chart">
            <c:chart xmlns:c="http://schemas.openxmlformats.org/drawingml/2006/chart" xmlns:r="http://schemas.openxmlformats.org/officeDocument/2006/relationships" r:id="rId2"/>
          </a:graphicData>
        </a:graphic>
      </p:graphicFrame>
      <p:sp>
        <p:nvSpPr>
          <p:cNvPr id="7" name="正方形/長方形 1"/>
          <p:cNvSpPr>
            <a:spLocks noChangeArrowheads="1"/>
          </p:cNvSpPr>
          <p:nvPr/>
        </p:nvSpPr>
        <p:spPr bwMode="auto">
          <a:xfrm>
            <a:off x="306140" y="4572719"/>
            <a:ext cx="4505201" cy="1428083"/>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en-US" sz="1400" b="1" dirty="0" smtClean="0"/>
              <a:t>魚津市の標準財政規模（市税や地方交付税等の通常的な収入規模）は、ほぼ横ばいで推移していますが、特別会計への繰出金（赤字補填）は、年々増加しています。</a:t>
            </a:r>
            <a:endParaRPr lang="en-US" altLang="ja-JP" sz="1400" b="1" dirty="0" smtClean="0"/>
          </a:p>
          <a:p>
            <a:pPr>
              <a:buNone/>
            </a:pPr>
            <a:r>
              <a:rPr lang="ja-JP" altLang="en-US" sz="1400" b="1" dirty="0"/>
              <a:t>　</a:t>
            </a:r>
            <a:r>
              <a:rPr lang="ja-JP" altLang="en-US" sz="1400" b="1" dirty="0" smtClean="0"/>
              <a:t>繰出金の多くは、</a:t>
            </a:r>
            <a:r>
              <a:rPr lang="ja-JP" altLang="en-US" sz="1400" b="1" dirty="0"/>
              <a:t>下水道施設の老朽化による維持</a:t>
            </a:r>
            <a:r>
              <a:rPr lang="ja-JP" altLang="en-US" sz="1400" b="1" dirty="0" smtClean="0"/>
              <a:t>管理費や高齢社会</a:t>
            </a:r>
            <a:r>
              <a:rPr lang="ja-JP" altLang="en-US" sz="1400" b="1" dirty="0"/>
              <a:t>による社会</a:t>
            </a:r>
            <a:r>
              <a:rPr lang="ja-JP" altLang="en-US" sz="1400" b="1" dirty="0" smtClean="0"/>
              <a:t>保障費で、今後も増加が見込まれます。</a:t>
            </a:r>
            <a:endParaRPr lang="en-US" altLang="ja-JP" sz="1400" b="1" dirty="0"/>
          </a:p>
        </p:txBody>
      </p:sp>
      <p:sp>
        <p:nvSpPr>
          <p:cNvPr id="9" name="正方形/長方形 1"/>
          <p:cNvSpPr>
            <a:spLocks noChangeArrowheads="1"/>
          </p:cNvSpPr>
          <p:nvPr/>
        </p:nvSpPr>
        <p:spPr bwMode="auto">
          <a:xfrm>
            <a:off x="6435523" y="436905"/>
            <a:ext cx="3573412" cy="261610"/>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dirty="0" smtClean="0">
                <a:latin typeface="ＭＳ Ｐゴシック" charset="-128"/>
              </a:rPr>
              <a:t>平成</a:t>
            </a:r>
            <a:r>
              <a:rPr lang="en-US" altLang="ja-JP" sz="1100" b="1" dirty="0" smtClean="0">
                <a:latin typeface="ＭＳ Ｐゴシック" charset="-128"/>
              </a:rPr>
              <a:t>28</a:t>
            </a:r>
            <a:r>
              <a:rPr lang="ja-JP" altLang="en-US" sz="1100" b="1" dirty="0" smtClean="0">
                <a:latin typeface="ＭＳ Ｐゴシック" charset="-128"/>
              </a:rPr>
              <a:t>年度決算</a:t>
            </a:r>
            <a:r>
              <a:rPr lang="ja-JP" altLang="en-US" sz="1100" b="1" dirty="0">
                <a:latin typeface="ＭＳ Ｐゴシック" charset="-128"/>
              </a:rPr>
              <a:t>に</a:t>
            </a:r>
            <a:r>
              <a:rPr lang="ja-JP" altLang="en-US" sz="1100" b="1" dirty="0" smtClean="0">
                <a:latin typeface="ＭＳ Ｐゴシック" charset="-128"/>
              </a:rPr>
              <a:t>おける繰出金内訳の他市との比較</a:t>
            </a:r>
            <a:endParaRPr lang="en-US" altLang="ja-JP" sz="1100" b="1" dirty="0">
              <a:latin typeface="ＭＳ Ｐゴシック" charset="-128"/>
            </a:endParaRPr>
          </a:p>
        </p:txBody>
      </p:sp>
      <p:sp>
        <p:nvSpPr>
          <p:cNvPr id="10" name="正方形/長方形 1"/>
          <p:cNvSpPr>
            <a:spLocks noChangeArrowheads="1"/>
          </p:cNvSpPr>
          <p:nvPr/>
        </p:nvSpPr>
        <p:spPr bwMode="auto">
          <a:xfrm>
            <a:off x="5850756" y="5580831"/>
            <a:ext cx="4505201" cy="1643527"/>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en-US" sz="1400" b="1" dirty="0" smtClean="0"/>
              <a:t>黒部市は、魚津市より標準財政規模は大きいが、国保や下水道への繰出金は少ない。反対に上水道</a:t>
            </a:r>
            <a:r>
              <a:rPr lang="ja-JP" altLang="en-US" sz="1400" b="1" dirty="0"/>
              <a:t>への</a:t>
            </a:r>
            <a:r>
              <a:rPr lang="ja-JP" altLang="en-US" sz="1400" b="1" dirty="0" smtClean="0"/>
              <a:t>繰出金が多いのは、水道使用料が他市より安いためと思われる。</a:t>
            </a:r>
            <a:endParaRPr lang="en-US" altLang="ja-JP" sz="1400" b="1" dirty="0" smtClean="0"/>
          </a:p>
          <a:p>
            <a:pPr>
              <a:buNone/>
            </a:pPr>
            <a:r>
              <a:rPr lang="ja-JP" altLang="en-US" sz="1400" b="1" dirty="0"/>
              <a:t>　</a:t>
            </a:r>
            <a:r>
              <a:rPr lang="ja-JP" altLang="en-US" sz="1400" b="1" dirty="0" smtClean="0"/>
              <a:t>滑川市は、</a:t>
            </a:r>
            <a:r>
              <a:rPr lang="ja-JP" altLang="en-US" sz="1400" b="1" dirty="0"/>
              <a:t>標準財政規模</a:t>
            </a:r>
            <a:r>
              <a:rPr lang="ja-JP" altLang="en-US" sz="1400" b="1" dirty="0" smtClean="0"/>
              <a:t>は、魚津市より小さく人口も少ないが、人口</a:t>
            </a:r>
            <a:r>
              <a:rPr lang="en-US" altLang="ja-JP" sz="1400" b="1" dirty="0" smtClean="0"/>
              <a:t>1</a:t>
            </a:r>
            <a:r>
              <a:rPr lang="ja-JP" altLang="en-US" sz="1400" b="1" dirty="0" smtClean="0"/>
              <a:t>人当たりの負担を比較してみると魚津市より少ない。</a:t>
            </a:r>
            <a:endParaRPr lang="en-US" altLang="ja-JP" sz="1400" b="1" dirty="0" smtClean="0"/>
          </a:p>
        </p:txBody>
      </p:sp>
      <p:sp>
        <p:nvSpPr>
          <p:cNvPr id="11" name="角丸四角形吹き出し 10"/>
          <p:cNvSpPr/>
          <p:nvPr/>
        </p:nvSpPr>
        <p:spPr>
          <a:xfrm>
            <a:off x="4563068" y="2734005"/>
            <a:ext cx="792088" cy="339224"/>
          </a:xfrm>
          <a:prstGeom prst="wedgeRoundRectCallout">
            <a:avLst>
              <a:gd name="adj1" fmla="val -59524"/>
              <a:gd name="adj2" fmla="val 131051"/>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医療・介護</a:t>
            </a:r>
            <a:endParaRPr lang="en-US" altLang="ja-JP" sz="800" dirty="0" smtClean="0">
              <a:solidFill>
                <a:schemeClr val="tx1"/>
              </a:solidFill>
            </a:endParaRPr>
          </a:p>
          <a:p>
            <a:pPr algn="ctr">
              <a:defRPr/>
            </a:pPr>
            <a:r>
              <a:rPr lang="ja-JP" altLang="en-US" sz="800" dirty="0" err="1" smtClean="0">
                <a:solidFill>
                  <a:schemeClr val="tx1"/>
                </a:solidFill>
              </a:rPr>
              <a:t>への</a:t>
            </a:r>
            <a:r>
              <a:rPr lang="ja-JP" altLang="en-US" sz="800" dirty="0" smtClean="0">
                <a:solidFill>
                  <a:schemeClr val="tx1"/>
                </a:solidFill>
              </a:rPr>
              <a:t>繰出</a:t>
            </a:r>
            <a:endParaRPr lang="en-US" altLang="ja-JP" sz="800" dirty="0" smtClean="0">
              <a:solidFill>
                <a:schemeClr val="tx1"/>
              </a:solidFill>
            </a:endParaRPr>
          </a:p>
        </p:txBody>
      </p:sp>
      <p:sp>
        <p:nvSpPr>
          <p:cNvPr id="12" name="角丸四角形吹き出し 11"/>
          <p:cNvSpPr/>
          <p:nvPr/>
        </p:nvSpPr>
        <p:spPr>
          <a:xfrm>
            <a:off x="4811341" y="3440863"/>
            <a:ext cx="792088" cy="339224"/>
          </a:xfrm>
          <a:prstGeom prst="wedgeRoundRectCallout">
            <a:avLst>
              <a:gd name="adj1" fmla="val -79967"/>
              <a:gd name="adj2" fmla="val 55238"/>
              <a:gd name="adj3" fmla="val 16667"/>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smtClean="0">
                <a:solidFill>
                  <a:schemeClr val="tx1"/>
                </a:solidFill>
              </a:rPr>
              <a:t>下水道</a:t>
            </a:r>
            <a:endParaRPr lang="en-US" altLang="ja-JP" sz="800" dirty="0" smtClean="0">
              <a:solidFill>
                <a:schemeClr val="tx1"/>
              </a:solidFill>
            </a:endParaRPr>
          </a:p>
          <a:p>
            <a:pPr algn="ctr">
              <a:defRPr/>
            </a:pPr>
            <a:r>
              <a:rPr lang="ja-JP" altLang="en-US" sz="800" dirty="0" err="1">
                <a:solidFill>
                  <a:schemeClr val="tx1"/>
                </a:solidFill>
              </a:rPr>
              <a:t>へ</a:t>
            </a:r>
            <a:r>
              <a:rPr lang="ja-JP" altLang="en-US" sz="800" dirty="0" err="1" smtClean="0">
                <a:solidFill>
                  <a:schemeClr val="tx1"/>
                </a:solidFill>
              </a:rPr>
              <a:t>の</a:t>
            </a:r>
            <a:r>
              <a:rPr lang="ja-JP" altLang="en-US" sz="800" dirty="0">
                <a:solidFill>
                  <a:schemeClr val="tx1"/>
                </a:solidFill>
              </a:rPr>
              <a:t>繰</a:t>
            </a:r>
            <a:r>
              <a:rPr lang="ja-JP" altLang="en-US" sz="800" dirty="0" smtClean="0">
                <a:solidFill>
                  <a:schemeClr val="tx1"/>
                </a:solidFill>
              </a:rPr>
              <a:t>出</a:t>
            </a:r>
            <a:endParaRPr lang="en-US" altLang="ja-JP" sz="800" dirty="0" smtClean="0">
              <a:solidFill>
                <a:schemeClr val="tx1"/>
              </a:solidFill>
            </a:endParaRPr>
          </a:p>
        </p:txBody>
      </p:sp>
      <p:sp>
        <p:nvSpPr>
          <p:cNvPr id="15" name="Text Box 15"/>
          <p:cNvSpPr txBox="1">
            <a:spLocks noChangeArrowheads="1"/>
          </p:cNvSpPr>
          <p:nvPr/>
        </p:nvSpPr>
        <p:spPr bwMode="auto">
          <a:xfrm>
            <a:off x="9028956" y="698515"/>
            <a:ext cx="1150019" cy="21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graphicFrame>
        <p:nvGraphicFramePr>
          <p:cNvPr id="17" name="グラフ 16"/>
          <p:cNvGraphicFramePr>
            <a:graphicFrameLocks/>
          </p:cNvGraphicFramePr>
          <p:nvPr>
            <p:extLst>
              <p:ext uri="{D42A27DB-BD31-4B8C-83A1-F6EECF244321}">
                <p14:modId xmlns:p14="http://schemas.microsoft.com/office/powerpoint/2010/main" val="230167743"/>
              </p:ext>
            </p:extLst>
          </p:nvPr>
        </p:nvGraphicFramePr>
        <p:xfrm>
          <a:off x="5603429" y="790683"/>
          <a:ext cx="4928343" cy="462200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 2"/>
          <p:cNvGraphicFramePr>
            <a:graphicFrameLocks noGrp="1"/>
          </p:cNvGraphicFramePr>
          <p:nvPr>
            <p:extLst>
              <p:ext uri="{D42A27DB-BD31-4B8C-83A1-F6EECF244321}">
                <p14:modId xmlns:p14="http://schemas.microsoft.com/office/powerpoint/2010/main" val="14818034"/>
              </p:ext>
            </p:extLst>
          </p:nvPr>
        </p:nvGraphicFramePr>
        <p:xfrm>
          <a:off x="590775" y="6320531"/>
          <a:ext cx="5012654" cy="1139471"/>
        </p:xfrm>
        <a:graphic>
          <a:graphicData uri="http://schemas.openxmlformats.org/drawingml/2006/table">
            <a:tbl>
              <a:tblPr>
                <a:tableStyleId>{5C22544A-7EE6-4342-B048-85BDC9FD1C3A}</a:tableStyleId>
              </a:tblPr>
              <a:tblGrid>
                <a:gridCol w="866426"/>
                <a:gridCol w="1341134"/>
                <a:gridCol w="1384288"/>
                <a:gridCol w="1420806"/>
              </a:tblGrid>
              <a:tr h="371222">
                <a:tc>
                  <a:txBody>
                    <a:bodyPr/>
                    <a:lstStyle/>
                    <a:p>
                      <a:pPr algn="ctr" fontAlgn="b"/>
                      <a:r>
                        <a:rPr lang="ja-JP" altLang="en-US" sz="1100" u="none" strike="noStrike" dirty="0">
                          <a:effectLst/>
                          <a:latin typeface="ＭＳ Ｐゴシック" panose="020B0600070205080204" pitchFamily="50" charset="-128"/>
                          <a:ea typeface="ＭＳ Ｐゴシック" panose="020B0600070205080204" pitchFamily="50" charset="-128"/>
                        </a:rPr>
                        <a:t>　</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zh-TW" altLang="en-US" sz="1100" u="none" strike="noStrike" dirty="0">
                          <a:effectLst/>
                          <a:latin typeface="ＭＳ Ｐゴシック" panose="020B0600070205080204" pitchFamily="50" charset="-128"/>
                          <a:ea typeface="ＭＳ Ｐゴシック" panose="020B0600070205080204" pitchFamily="50" charset="-128"/>
                        </a:rPr>
                        <a:t>Ｈ</a:t>
                      </a:r>
                      <a:r>
                        <a:rPr lang="en-US" altLang="zh-TW" sz="1100" u="none" strike="noStrike" dirty="0">
                          <a:effectLst/>
                          <a:latin typeface="ＭＳ Ｐゴシック" panose="020B0600070205080204" pitchFamily="50" charset="-128"/>
                          <a:ea typeface="ＭＳ Ｐゴシック" panose="020B0600070205080204" pitchFamily="50" charset="-128"/>
                        </a:rPr>
                        <a:t>29.1.1</a:t>
                      </a:r>
                      <a:br>
                        <a:rPr lang="en-US" altLang="zh-TW" sz="1100" u="none" strike="noStrike" dirty="0">
                          <a:effectLst/>
                          <a:latin typeface="ＭＳ Ｐゴシック" panose="020B0600070205080204" pitchFamily="50" charset="-128"/>
                          <a:ea typeface="ＭＳ Ｐゴシック" panose="020B0600070205080204" pitchFamily="50" charset="-128"/>
                        </a:rPr>
                      </a:br>
                      <a:r>
                        <a:rPr lang="zh-TW" altLang="en-US" sz="1100" u="none" strike="noStrike" dirty="0">
                          <a:effectLst/>
                          <a:latin typeface="ＭＳ Ｐゴシック" panose="020B0600070205080204" pitchFamily="50" charset="-128"/>
                          <a:ea typeface="ＭＳ Ｐゴシック" panose="020B0600070205080204" pitchFamily="50" charset="-128"/>
                        </a:rPr>
                        <a:t>住民基本台帳人口</a:t>
                      </a:r>
                      <a:endParaRPr lang="zh-TW"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ja-JP" altLang="en-US" sz="1100" u="none" strike="noStrike" dirty="0">
                          <a:effectLst/>
                          <a:latin typeface="ＭＳ Ｐゴシック" panose="020B0600070205080204" pitchFamily="50" charset="-128"/>
                          <a:ea typeface="ＭＳ Ｐゴシック" panose="020B0600070205080204" pitchFamily="50" charset="-128"/>
                        </a:rPr>
                        <a:t>人口１人当たり</a:t>
                      </a:r>
                      <a:br>
                        <a:rPr lang="ja-JP" altLang="en-US" sz="1100" u="none" strike="noStrike" dirty="0">
                          <a:effectLst/>
                          <a:latin typeface="ＭＳ Ｐゴシック" panose="020B0600070205080204" pitchFamily="50" charset="-128"/>
                          <a:ea typeface="ＭＳ Ｐゴシック" panose="020B0600070205080204" pitchFamily="50" charset="-128"/>
                        </a:rPr>
                      </a:br>
                      <a:r>
                        <a:rPr lang="ja-JP" altLang="en-US" sz="1100" u="none" strike="noStrike" dirty="0">
                          <a:effectLst/>
                          <a:latin typeface="ＭＳ Ｐゴシック" panose="020B0600070205080204" pitchFamily="50" charset="-128"/>
                          <a:ea typeface="ＭＳ Ｐゴシック" panose="020B0600070205080204" pitchFamily="50" charset="-128"/>
                        </a:rPr>
                        <a:t>国保繰出負担</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ja-JP" altLang="en-US" sz="1100" u="none" strike="noStrike" dirty="0">
                          <a:effectLst/>
                          <a:latin typeface="ＭＳ Ｐゴシック" panose="020B0600070205080204" pitchFamily="50" charset="-128"/>
                          <a:ea typeface="ＭＳ Ｐゴシック" panose="020B0600070205080204" pitchFamily="50" charset="-128"/>
                        </a:rPr>
                        <a:t>人口１人当たり</a:t>
                      </a:r>
                      <a:br>
                        <a:rPr lang="ja-JP" altLang="en-US" sz="1100" u="none" strike="noStrike" dirty="0">
                          <a:effectLst/>
                          <a:latin typeface="ＭＳ Ｐゴシック" panose="020B0600070205080204" pitchFamily="50" charset="-128"/>
                          <a:ea typeface="ＭＳ Ｐゴシック" panose="020B0600070205080204" pitchFamily="50" charset="-128"/>
                        </a:rPr>
                      </a:br>
                      <a:r>
                        <a:rPr lang="ja-JP" altLang="en-US" sz="1100" u="none" strike="noStrike" dirty="0">
                          <a:effectLst/>
                          <a:latin typeface="ＭＳ Ｐゴシック" panose="020B0600070205080204" pitchFamily="50" charset="-128"/>
                          <a:ea typeface="ＭＳ Ｐゴシック" panose="020B0600070205080204" pitchFamily="50" charset="-128"/>
                        </a:rPr>
                        <a:t>下水道繰出負担</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r>
              <a:tr h="256083">
                <a:tc>
                  <a:txBody>
                    <a:bodyPr/>
                    <a:lstStyle/>
                    <a:p>
                      <a:pPr algn="ctr" fontAlgn="b"/>
                      <a:r>
                        <a:rPr lang="ja-JP" altLang="en-US" sz="1100" u="none" strike="noStrike">
                          <a:effectLst/>
                          <a:latin typeface="ＭＳ Ｐゴシック" panose="020B0600070205080204" pitchFamily="50" charset="-128"/>
                          <a:ea typeface="ＭＳ Ｐゴシック" panose="020B0600070205080204" pitchFamily="50" charset="-128"/>
                        </a:rPr>
                        <a:t>魚津市</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dirty="0">
                          <a:effectLst/>
                          <a:latin typeface="ＭＳ Ｐゴシック" panose="020B0600070205080204" pitchFamily="50" charset="-128"/>
                          <a:ea typeface="ＭＳ Ｐゴシック" panose="020B0600070205080204" pitchFamily="50" charset="-128"/>
                        </a:rPr>
                        <a:t>42,706</a:t>
                      </a:r>
                      <a:r>
                        <a:rPr lang="ja-JP" altLang="en-US" sz="1100" u="none" strike="noStrike" dirty="0">
                          <a:effectLst/>
                          <a:latin typeface="ＭＳ Ｐゴシック" panose="020B0600070205080204" pitchFamily="50" charset="-128"/>
                          <a:ea typeface="ＭＳ Ｐゴシック" panose="020B0600070205080204" pitchFamily="50" charset="-128"/>
                        </a:rPr>
                        <a:t>人</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dirty="0">
                          <a:effectLst/>
                          <a:latin typeface="ＭＳ Ｐゴシック" panose="020B0600070205080204" pitchFamily="50" charset="-128"/>
                          <a:ea typeface="ＭＳ Ｐゴシック" panose="020B0600070205080204" pitchFamily="50" charset="-128"/>
                        </a:rPr>
                        <a:t>25,665</a:t>
                      </a:r>
                      <a:r>
                        <a:rPr lang="ja-JP" altLang="en-US" sz="1100" u="none" strike="noStrike" dirty="0">
                          <a:effectLst/>
                          <a:latin typeface="ＭＳ Ｐゴシック" panose="020B0600070205080204" pitchFamily="50" charset="-128"/>
                          <a:ea typeface="ＭＳ Ｐゴシック" panose="020B0600070205080204" pitchFamily="50" charset="-128"/>
                        </a:rPr>
                        <a:t>円</a:t>
                      </a:r>
                      <a:r>
                        <a:rPr lang="en-US" altLang="ja-JP" sz="1100" u="none" strike="noStrike" dirty="0">
                          <a:effectLst/>
                          <a:latin typeface="ＭＳ Ｐゴシック" panose="020B0600070205080204" pitchFamily="50" charset="-128"/>
                          <a:ea typeface="ＭＳ Ｐゴシック" panose="020B0600070205080204" pitchFamily="50" charset="-128"/>
                        </a:rPr>
                        <a:t>/</a:t>
                      </a:r>
                      <a:r>
                        <a:rPr lang="ja-JP" altLang="en-US" sz="1100" u="none" strike="noStrike" dirty="0">
                          <a:effectLst/>
                          <a:latin typeface="ＭＳ Ｐゴシック" panose="020B0600070205080204" pitchFamily="50" charset="-128"/>
                          <a:ea typeface="ＭＳ Ｐゴシック" panose="020B0600070205080204" pitchFamily="50" charset="-128"/>
                        </a:rPr>
                        <a:t>人</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a:effectLst/>
                          <a:latin typeface="ＭＳ Ｐゴシック" panose="020B0600070205080204" pitchFamily="50" charset="-128"/>
                          <a:ea typeface="ＭＳ Ｐゴシック" panose="020B0600070205080204" pitchFamily="50" charset="-128"/>
                        </a:rPr>
                        <a:t>6,745</a:t>
                      </a:r>
                      <a:r>
                        <a:rPr lang="ja-JP" altLang="en-US" sz="1100" u="none" strike="noStrike">
                          <a:effectLst/>
                          <a:latin typeface="ＭＳ Ｐゴシック" panose="020B0600070205080204" pitchFamily="50" charset="-128"/>
                          <a:ea typeface="ＭＳ Ｐゴシック" panose="020B0600070205080204" pitchFamily="50" charset="-128"/>
                        </a:rPr>
                        <a:t>円</a:t>
                      </a:r>
                      <a:r>
                        <a:rPr lang="en-US" altLang="ja-JP" sz="1100" u="none" strike="noStrike">
                          <a:effectLst/>
                          <a:latin typeface="ＭＳ Ｐゴシック" panose="020B0600070205080204" pitchFamily="50" charset="-128"/>
                          <a:ea typeface="ＭＳ Ｐゴシック" panose="020B0600070205080204" pitchFamily="50" charset="-128"/>
                        </a:rPr>
                        <a:t>/</a:t>
                      </a:r>
                      <a:r>
                        <a:rPr lang="ja-JP" altLang="en-US" sz="1100" u="none" strike="noStrike">
                          <a:effectLst/>
                          <a:latin typeface="ＭＳ Ｐゴシック" panose="020B0600070205080204" pitchFamily="50" charset="-128"/>
                          <a:ea typeface="ＭＳ Ｐゴシック" panose="020B0600070205080204" pitchFamily="50" charset="-128"/>
                        </a:rPr>
                        <a:t>人</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r>
              <a:tr h="256083">
                <a:tc>
                  <a:txBody>
                    <a:bodyPr/>
                    <a:lstStyle/>
                    <a:p>
                      <a:pPr algn="ctr" fontAlgn="b"/>
                      <a:r>
                        <a:rPr lang="ja-JP" altLang="en-US" sz="1100" u="none" strike="noStrike">
                          <a:effectLst/>
                          <a:latin typeface="ＭＳ Ｐゴシック" panose="020B0600070205080204" pitchFamily="50" charset="-128"/>
                          <a:ea typeface="ＭＳ Ｐゴシック" panose="020B0600070205080204" pitchFamily="50" charset="-128"/>
                        </a:rPr>
                        <a:t>黒部市</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a:effectLst/>
                          <a:latin typeface="ＭＳ Ｐゴシック" panose="020B0600070205080204" pitchFamily="50" charset="-128"/>
                          <a:ea typeface="ＭＳ Ｐゴシック" panose="020B0600070205080204" pitchFamily="50" charset="-128"/>
                        </a:rPr>
                        <a:t>41,802</a:t>
                      </a:r>
                      <a:r>
                        <a:rPr lang="ja-JP" altLang="en-US" sz="1100" u="none" strike="noStrike">
                          <a:effectLst/>
                          <a:latin typeface="ＭＳ Ｐゴシック" panose="020B0600070205080204" pitchFamily="50" charset="-128"/>
                          <a:ea typeface="ＭＳ Ｐゴシック" panose="020B0600070205080204" pitchFamily="50" charset="-128"/>
                        </a:rPr>
                        <a:t>人</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dirty="0">
                          <a:effectLst/>
                          <a:latin typeface="ＭＳ Ｐゴシック" panose="020B0600070205080204" pitchFamily="50" charset="-128"/>
                          <a:ea typeface="ＭＳ Ｐゴシック" panose="020B0600070205080204" pitchFamily="50" charset="-128"/>
                        </a:rPr>
                        <a:t>22,964</a:t>
                      </a:r>
                      <a:r>
                        <a:rPr lang="ja-JP" altLang="en-US" sz="1100" u="none" strike="noStrike" dirty="0">
                          <a:effectLst/>
                          <a:latin typeface="ＭＳ Ｐゴシック" panose="020B0600070205080204" pitchFamily="50" charset="-128"/>
                          <a:ea typeface="ＭＳ Ｐゴシック" panose="020B0600070205080204" pitchFamily="50" charset="-128"/>
                        </a:rPr>
                        <a:t>円</a:t>
                      </a:r>
                      <a:r>
                        <a:rPr lang="en-US" altLang="ja-JP" sz="1100" u="none" strike="noStrike" dirty="0">
                          <a:effectLst/>
                          <a:latin typeface="ＭＳ Ｐゴシック" panose="020B0600070205080204" pitchFamily="50" charset="-128"/>
                          <a:ea typeface="ＭＳ Ｐゴシック" panose="020B0600070205080204" pitchFamily="50" charset="-128"/>
                        </a:rPr>
                        <a:t>/</a:t>
                      </a:r>
                      <a:r>
                        <a:rPr lang="ja-JP" altLang="en-US" sz="1100" u="none" strike="noStrike" dirty="0">
                          <a:effectLst/>
                          <a:latin typeface="ＭＳ Ｐゴシック" panose="020B0600070205080204" pitchFamily="50" charset="-128"/>
                          <a:ea typeface="ＭＳ Ｐゴシック" panose="020B0600070205080204" pitchFamily="50" charset="-128"/>
                        </a:rPr>
                        <a:t>人</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dirty="0">
                          <a:effectLst/>
                          <a:latin typeface="ＭＳ Ｐゴシック" panose="020B0600070205080204" pitchFamily="50" charset="-128"/>
                          <a:ea typeface="ＭＳ Ｐゴシック" panose="020B0600070205080204" pitchFamily="50" charset="-128"/>
                        </a:rPr>
                        <a:t>4,620</a:t>
                      </a:r>
                      <a:r>
                        <a:rPr lang="ja-JP" altLang="en-US" sz="1100" u="none" strike="noStrike" dirty="0">
                          <a:effectLst/>
                          <a:latin typeface="ＭＳ Ｐゴシック" panose="020B0600070205080204" pitchFamily="50" charset="-128"/>
                          <a:ea typeface="ＭＳ Ｐゴシック" panose="020B0600070205080204" pitchFamily="50" charset="-128"/>
                        </a:rPr>
                        <a:t>円</a:t>
                      </a:r>
                      <a:r>
                        <a:rPr lang="en-US" altLang="ja-JP" sz="1100" u="none" strike="noStrike" dirty="0">
                          <a:effectLst/>
                          <a:latin typeface="ＭＳ Ｐゴシック" panose="020B0600070205080204" pitchFamily="50" charset="-128"/>
                          <a:ea typeface="ＭＳ Ｐゴシック" panose="020B0600070205080204" pitchFamily="50" charset="-128"/>
                        </a:rPr>
                        <a:t>/</a:t>
                      </a:r>
                      <a:r>
                        <a:rPr lang="ja-JP" altLang="en-US" sz="1100" u="none" strike="noStrike" dirty="0">
                          <a:effectLst/>
                          <a:latin typeface="ＭＳ Ｐゴシック" panose="020B0600070205080204" pitchFamily="50" charset="-128"/>
                          <a:ea typeface="ＭＳ Ｐゴシック" panose="020B0600070205080204" pitchFamily="50" charset="-128"/>
                        </a:rPr>
                        <a:t>人</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r>
              <a:tr h="256083">
                <a:tc>
                  <a:txBody>
                    <a:bodyPr/>
                    <a:lstStyle/>
                    <a:p>
                      <a:pPr algn="ctr" fontAlgn="b"/>
                      <a:r>
                        <a:rPr lang="ja-JP" altLang="en-US" sz="1100" u="none" strike="noStrike">
                          <a:effectLst/>
                          <a:latin typeface="ＭＳ Ｐゴシック" panose="020B0600070205080204" pitchFamily="50" charset="-128"/>
                          <a:ea typeface="ＭＳ Ｐゴシック" panose="020B0600070205080204" pitchFamily="50" charset="-128"/>
                        </a:rPr>
                        <a:t>滑川市</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a:effectLst/>
                          <a:latin typeface="ＭＳ Ｐゴシック" panose="020B0600070205080204" pitchFamily="50" charset="-128"/>
                          <a:ea typeface="ＭＳ Ｐゴシック" panose="020B0600070205080204" pitchFamily="50" charset="-128"/>
                        </a:rPr>
                        <a:t>33,411</a:t>
                      </a:r>
                      <a:r>
                        <a:rPr lang="ja-JP" altLang="en-US" sz="1100" u="none" strike="noStrike">
                          <a:effectLst/>
                          <a:latin typeface="ＭＳ Ｐゴシック" panose="020B0600070205080204" pitchFamily="50" charset="-128"/>
                          <a:ea typeface="ＭＳ Ｐゴシック" panose="020B0600070205080204" pitchFamily="50" charset="-128"/>
                        </a:rPr>
                        <a:t>人</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a:effectLst/>
                          <a:latin typeface="ＭＳ Ｐゴシック" panose="020B0600070205080204" pitchFamily="50" charset="-128"/>
                          <a:ea typeface="ＭＳ Ｐゴシック" panose="020B0600070205080204" pitchFamily="50" charset="-128"/>
                        </a:rPr>
                        <a:t>18,105</a:t>
                      </a:r>
                      <a:r>
                        <a:rPr lang="ja-JP" altLang="en-US" sz="1100" u="none" strike="noStrike">
                          <a:effectLst/>
                          <a:latin typeface="ＭＳ Ｐゴシック" panose="020B0600070205080204" pitchFamily="50" charset="-128"/>
                          <a:ea typeface="ＭＳ Ｐゴシック" panose="020B0600070205080204" pitchFamily="50" charset="-128"/>
                        </a:rPr>
                        <a:t>円</a:t>
                      </a:r>
                      <a:r>
                        <a:rPr lang="en-US" altLang="ja-JP" sz="1100" u="none" strike="noStrike">
                          <a:effectLst/>
                          <a:latin typeface="ＭＳ Ｐゴシック" panose="020B0600070205080204" pitchFamily="50" charset="-128"/>
                          <a:ea typeface="ＭＳ Ｐゴシック" panose="020B0600070205080204" pitchFamily="50" charset="-128"/>
                        </a:rPr>
                        <a:t>/</a:t>
                      </a:r>
                      <a:r>
                        <a:rPr lang="ja-JP" altLang="en-US" sz="1100" u="none" strike="noStrike">
                          <a:effectLst/>
                          <a:latin typeface="ＭＳ Ｐゴシック" panose="020B0600070205080204" pitchFamily="50" charset="-128"/>
                          <a:ea typeface="ＭＳ Ｐゴシック" panose="020B0600070205080204" pitchFamily="50" charset="-128"/>
                        </a:rPr>
                        <a:t>人</a:t>
                      </a:r>
                      <a:endParaRPr lang="ja-JP" altLang="en-US" sz="1100" b="0" i="0" u="none" strike="noStrike">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c>
                  <a:txBody>
                    <a:bodyPr/>
                    <a:lstStyle/>
                    <a:p>
                      <a:pPr algn="ctr" fontAlgn="b"/>
                      <a:r>
                        <a:rPr lang="en-US" altLang="ja-JP" sz="1100" u="none" strike="noStrike" dirty="0">
                          <a:effectLst/>
                          <a:latin typeface="ＭＳ Ｐゴシック" panose="020B0600070205080204" pitchFamily="50" charset="-128"/>
                          <a:ea typeface="ＭＳ Ｐゴシック" panose="020B0600070205080204" pitchFamily="50" charset="-128"/>
                        </a:rPr>
                        <a:t>6,169</a:t>
                      </a:r>
                      <a:r>
                        <a:rPr lang="ja-JP" altLang="en-US" sz="1100" u="none" strike="noStrike" dirty="0">
                          <a:effectLst/>
                          <a:latin typeface="ＭＳ Ｐゴシック" panose="020B0600070205080204" pitchFamily="50" charset="-128"/>
                          <a:ea typeface="ＭＳ Ｐゴシック" panose="020B0600070205080204" pitchFamily="50" charset="-128"/>
                        </a:rPr>
                        <a:t>円</a:t>
                      </a:r>
                      <a:r>
                        <a:rPr lang="en-US" altLang="ja-JP" sz="1100" u="none" strike="noStrike" dirty="0">
                          <a:effectLst/>
                          <a:latin typeface="ＭＳ Ｐゴシック" panose="020B0600070205080204" pitchFamily="50" charset="-128"/>
                          <a:ea typeface="ＭＳ Ｐゴシック" panose="020B0600070205080204" pitchFamily="50" charset="-128"/>
                        </a:rPr>
                        <a:t>/</a:t>
                      </a:r>
                      <a:r>
                        <a:rPr lang="ja-JP" altLang="en-US" sz="1100" u="none" strike="noStrike" dirty="0">
                          <a:effectLst/>
                          <a:latin typeface="ＭＳ Ｐゴシック" panose="020B0600070205080204" pitchFamily="50" charset="-128"/>
                          <a:ea typeface="ＭＳ Ｐゴシック" panose="020B0600070205080204" pitchFamily="50" charset="-128"/>
                        </a:rPr>
                        <a:t>人</a:t>
                      </a:r>
                      <a:endParaRPr lang="ja-JP" altLang="en-US" sz="1100" b="0" i="0" u="none" strike="noStrike" dirty="0">
                        <a:effectLst/>
                        <a:latin typeface="ＭＳ Ｐゴシック" panose="020B0600070205080204" pitchFamily="50" charset="-128"/>
                        <a:ea typeface="ＭＳ Ｐゴシック" panose="020B0600070205080204" pitchFamily="50" charset="-128"/>
                      </a:endParaRPr>
                    </a:p>
                  </a:txBody>
                  <a:tcPr marL="9525" marR="9525" marT="9525" marB="0" anchor="b">
                    <a:solidFill>
                      <a:schemeClr val="accent5">
                        <a:lumMod val="40000"/>
                        <a:lumOff val="60000"/>
                      </a:schemeClr>
                    </a:solidFill>
                  </a:tcPr>
                </a:tc>
              </a:tr>
            </a:tbl>
          </a:graphicData>
        </a:graphic>
      </p:graphicFrame>
      <p:sp>
        <p:nvSpPr>
          <p:cNvPr id="14"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4</a:t>
            </a:r>
            <a:endParaRPr lang="en-US" altLang="ja-JP" sz="1400" b="1" dirty="0">
              <a:latin typeface="ＭＳ Ｐゴシック" charset="-128"/>
            </a:endParaRPr>
          </a:p>
        </p:txBody>
      </p:sp>
    </p:spTree>
    <p:extLst>
      <p:ext uri="{BB962C8B-B14F-4D97-AF65-F5344CB8AC3E}">
        <p14:creationId xmlns:p14="http://schemas.microsoft.com/office/powerpoint/2010/main" val="671514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a:spLocks noChangeArrowheads="1"/>
          </p:cNvSpPr>
          <p:nvPr/>
        </p:nvSpPr>
        <p:spPr bwMode="auto">
          <a:xfrm>
            <a:off x="0" y="0"/>
            <a:ext cx="2826420"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600" b="1" dirty="0" smtClean="0">
                <a:latin typeface="ＭＳ Ｐゴシック" charset="-128"/>
              </a:rPr>
              <a:t>5.</a:t>
            </a:r>
            <a:r>
              <a:rPr lang="ja-JP" altLang="en-US" sz="1600" b="1" dirty="0" smtClean="0">
                <a:latin typeface="ＭＳ Ｐゴシック" charset="-128"/>
              </a:rPr>
              <a:t>魚津市の財政収支見通し</a:t>
            </a:r>
            <a:endParaRPr lang="en-US" altLang="ja-JP" sz="1600" b="1" dirty="0">
              <a:latin typeface="ＭＳ Ｐゴシック" charset="-128"/>
            </a:endParaRPr>
          </a:p>
        </p:txBody>
      </p:sp>
      <p:sp>
        <p:nvSpPr>
          <p:cNvPr id="5" name="正方形/長方形 1"/>
          <p:cNvSpPr>
            <a:spLocks noChangeArrowheads="1"/>
          </p:cNvSpPr>
          <p:nvPr/>
        </p:nvSpPr>
        <p:spPr bwMode="auto">
          <a:xfrm>
            <a:off x="378148" y="509014"/>
            <a:ext cx="1219565" cy="261610"/>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dirty="0" smtClean="0">
                <a:latin typeface="ＭＳ Ｐゴシック" charset="-128"/>
              </a:rPr>
              <a:t>①歳入の見通し</a:t>
            </a:r>
            <a:endParaRPr lang="en-US" altLang="ja-JP" sz="1100" b="1" dirty="0">
              <a:latin typeface="ＭＳ Ｐゴシック" charset="-128"/>
            </a:endParaRPr>
          </a:p>
        </p:txBody>
      </p:sp>
      <p:sp>
        <p:nvSpPr>
          <p:cNvPr id="9" name="正方形/長方形 1"/>
          <p:cNvSpPr>
            <a:spLocks noChangeArrowheads="1"/>
          </p:cNvSpPr>
          <p:nvPr/>
        </p:nvSpPr>
        <p:spPr bwMode="auto">
          <a:xfrm>
            <a:off x="450156" y="7030862"/>
            <a:ext cx="9793088" cy="307777"/>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100" b="1" dirty="0"/>
              <a:t>　</a:t>
            </a:r>
            <a:r>
              <a:rPr lang="ja-JP" altLang="en-US" sz="1400" b="1" dirty="0" smtClean="0"/>
              <a:t>歳入については、市税や地方交付税の大幅な伸びは見込めません。歳入一般財源は、１１４億円程度で推移が見込まれます。</a:t>
            </a:r>
            <a:endParaRPr lang="en-US" altLang="ja-JP" sz="1400" b="1" dirty="0" smtClean="0"/>
          </a:p>
        </p:txBody>
      </p:sp>
      <p:sp>
        <p:nvSpPr>
          <p:cNvPr id="11" name="Text Box 15"/>
          <p:cNvSpPr txBox="1">
            <a:spLocks noChangeArrowheads="1"/>
          </p:cNvSpPr>
          <p:nvPr/>
        </p:nvSpPr>
        <p:spPr bwMode="auto">
          <a:xfrm>
            <a:off x="9118850" y="564220"/>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14"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5</a:t>
            </a:r>
            <a:endParaRPr lang="en-US" altLang="ja-JP" sz="1400" b="1" dirty="0">
              <a:latin typeface="ＭＳ Ｐゴシック"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473312223"/>
              </p:ext>
            </p:extLst>
          </p:nvPr>
        </p:nvGraphicFramePr>
        <p:xfrm>
          <a:off x="450156" y="770621"/>
          <a:ext cx="9616784" cy="6076812"/>
        </p:xfrm>
        <a:graphic>
          <a:graphicData uri="http://schemas.openxmlformats.org/drawingml/2006/table">
            <a:tbl>
              <a:tblPr>
                <a:tableStyleId>{5C22544A-7EE6-4342-B048-85BDC9FD1C3A}</a:tableStyleId>
              </a:tblPr>
              <a:tblGrid>
                <a:gridCol w="190988"/>
                <a:gridCol w="1867293"/>
                <a:gridCol w="1282131"/>
                <a:gridCol w="1363128"/>
                <a:gridCol w="1213332"/>
                <a:gridCol w="1228311"/>
                <a:gridCol w="1228311"/>
                <a:gridCol w="1243290"/>
              </a:tblGrid>
              <a:tr h="236750">
                <a:tc rowSpan="2"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　　　分</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rowSpan="2" hMerge="1">
                  <a:txBody>
                    <a:bodyPr/>
                    <a:lstStyle/>
                    <a:p>
                      <a:endParaRPr kumimoji="1" lang="ja-JP" altLang="en-US"/>
                    </a:p>
                  </a:txBody>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H30</a:t>
                      </a:r>
                      <a:r>
                        <a:rPr lang="ja-JP" altLang="en-US" sz="1000" b="1" u="none" strike="noStrike" dirty="0">
                          <a:effectLst/>
                          <a:latin typeface="ＭＳ Ｐゴシック" panose="020B0600070205080204" pitchFamily="50" charset="-128"/>
                          <a:ea typeface="ＭＳ Ｐゴシック" panose="020B0600070205080204" pitchFamily="50" charset="-128"/>
                        </a:rPr>
                        <a:t>当初</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Ｈ31</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Ｈ32</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Ｈ33</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Ｈ34</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Ｈ35</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23675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予算額</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予算額</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①市　　　税</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6,562</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6,600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6,550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6,550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6,550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6,550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②譲与税・交付金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1,109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1,117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1,137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1,137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1,127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1,127</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③地方交付税</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2,880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3,003</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2,990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2,980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2,980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2,970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国庫支出金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2,381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1,820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1,776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1,736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1,799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1,790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県支出金</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1,231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1,200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1,198</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1,190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1,194</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1,190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繰　入　金</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651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i="0" u="none" strike="noStrike" dirty="0" smtClean="0">
                          <a:effectLst/>
                          <a:latin typeface="ＭＳ Ｐゴシック" panose="020B0600070205080204" pitchFamily="50" charset="-128"/>
                          <a:ea typeface="ＭＳ Ｐゴシック" panose="020B0600070205080204" pitchFamily="50" charset="-128"/>
                        </a:rPr>
                        <a:t>130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i="0" u="none" strike="noStrike" dirty="0" smtClean="0">
                          <a:effectLst/>
                          <a:latin typeface="ＭＳ Ｐゴシック" panose="020B0600070205080204" pitchFamily="50" charset="-128"/>
                          <a:ea typeface="ＭＳ Ｐゴシック" panose="020B0600070205080204" pitchFamily="50" charset="-128"/>
                        </a:rPr>
                        <a:t>120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90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70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a:txBody>
                    <a:bodyPr/>
                    <a:lstStyle/>
                    <a:p>
                      <a:pPr algn="l" fontAlgn="ctr"/>
                      <a:r>
                        <a:rPr lang="ja-JP" altLang="en-US" sz="900" u="none" strike="noStrike" dirty="0">
                          <a:effectLst/>
                        </a:rPr>
                        <a:t>　</a:t>
                      </a:r>
                      <a:endParaRPr lang="ja-JP" altLang="en-US" sz="900" b="1" i="0" u="none" strike="noStrike" dirty="0">
                        <a:effectLst/>
                        <a:latin typeface="ＭＳ Ｐゴシック"/>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④うち財政調整基金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a:txBody>
                    <a:bodyPr/>
                    <a:lstStyle/>
                    <a:p>
                      <a:pPr algn="l" fontAlgn="ctr"/>
                      <a:r>
                        <a:rPr lang="ja-JP" altLang="en-US" sz="900" u="none" strike="noStrike" dirty="0">
                          <a:effectLst/>
                        </a:rPr>
                        <a:t>　</a:t>
                      </a:r>
                      <a:endParaRPr lang="ja-JP" altLang="en-US" sz="900" b="1" i="0" u="none" strike="noStrike" dirty="0">
                        <a:effectLst/>
                        <a:latin typeface="ＭＳ Ｐゴシック"/>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うち社会福祉基金・地域づくり基金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275</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60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40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30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0</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a:txBody>
                    <a:bodyPr/>
                    <a:lstStyle/>
                    <a:p>
                      <a:pPr algn="l" fontAlgn="ctr"/>
                      <a:r>
                        <a:rPr lang="ja-JP" altLang="en-US" sz="900" u="none" strike="noStrike" dirty="0">
                          <a:effectLst/>
                        </a:rPr>
                        <a:t>　</a:t>
                      </a:r>
                      <a:endParaRPr lang="ja-JP" altLang="en-US" sz="900" b="1" i="0" u="none" strike="noStrike" dirty="0">
                        <a:effectLst/>
                        <a:latin typeface="ＭＳ Ｐゴシック"/>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うちその他基金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70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70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40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⑤繰　越　金</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そ　の　他</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1,499</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1,202</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1,201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1,201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1,201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1,201</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市　　　債</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1,697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1,008</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1,108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1,136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1,086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1,050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a:txBody>
                    <a:bodyPr/>
                    <a:lstStyle/>
                    <a:p>
                      <a:pPr algn="l" fontAlgn="ctr"/>
                      <a:r>
                        <a:rPr lang="ja-JP" altLang="en-US" sz="900" u="none" strike="noStrike">
                          <a:effectLst/>
                        </a:rPr>
                        <a:t>　</a:t>
                      </a:r>
                      <a:endParaRPr lang="ja-JP" altLang="en-US" sz="900" b="1" i="0" u="none" strike="noStrike">
                        <a:effectLst/>
                        <a:latin typeface="ＭＳ Ｐゴシック"/>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⑥うち臨時財政対策債</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715</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700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700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700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a:txBody>
                    <a:bodyPr/>
                    <a:lstStyle/>
                    <a:p>
                      <a:pPr algn="l" fontAlgn="ctr"/>
                      <a:r>
                        <a:rPr lang="ja-JP" altLang="en-US" sz="900" u="none" strike="noStrike">
                          <a:effectLst/>
                        </a:rPr>
                        <a:t>　</a:t>
                      </a:r>
                      <a:endParaRPr lang="ja-JP" altLang="en-US" sz="900" b="1" i="0" u="none" strike="noStrike">
                        <a:effectLst/>
                        <a:latin typeface="ＭＳ Ｐゴシック"/>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うち建設事業債</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982</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308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408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436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350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49192">
                <a:tc grid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歳 入 合 計</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18,110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16,150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16,150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16,090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smtClean="0">
                          <a:effectLst/>
                          <a:latin typeface="ＭＳ Ｐゴシック" panose="020B0600070205080204" pitchFamily="50" charset="-128"/>
                          <a:ea typeface="ＭＳ Ｐゴシック" panose="020B0600070205080204" pitchFamily="50" charset="-128"/>
                        </a:rPr>
                        <a:t>16,077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15,928</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r>
              <a:tr h="365432">
                <a:tc gridSpan="2">
                  <a:txBody>
                    <a:bodyPr/>
                    <a:lstStyle/>
                    <a:p>
                      <a:pPr algn="ctr" fontAlgn="ctr"/>
                      <a:r>
                        <a:rPr lang="zh-TW" altLang="en-US" sz="1000" b="1" u="none" strike="noStrike" dirty="0">
                          <a:effectLst/>
                          <a:latin typeface="ＭＳ Ｐゴシック" panose="020B0600070205080204" pitchFamily="50" charset="-128"/>
                          <a:ea typeface="ＭＳ Ｐゴシック" panose="020B0600070205080204" pitchFamily="50" charset="-128"/>
                        </a:rPr>
                        <a:t>一　般　財　源</a:t>
                      </a:r>
                      <a:br>
                        <a:rPr lang="zh-TW" altLang="en-US" sz="1000" b="1" u="none" strike="noStrike" dirty="0">
                          <a:effectLst/>
                          <a:latin typeface="ＭＳ Ｐゴシック" panose="020B0600070205080204" pitchFamily="50" charset="-128"/>
                          <a:ea typeface="ＭＳ Ｐゴシック" panose="020B0600070205080204" pitchFamily="50" charset="-128"/>
                        </a:rPr>
                      </a:br>
                      <a:r>
                        <a:rPr lang="zh-TW" altLang="en-US" sz="1000" b="1" u="none" strike="noStrike" dirty="0">
                          <a:effectLst/>
                          <a:latin typeface="ＭＳ Ｐゴシック" panose="020B0600070205080204" pitchFamily="50" charset="-128"/>
                          <a:ea typeface="ＭＳ Ｐゴシック" panose="020B0600070205080204" pitchFamily="50" charset="-128"/>
                        </a:rPr>
                        <a:t>（①</a:t>
                      </a:r>
                      <a:r>
                        <a:rPr lang="en-US" altLang="zh-TW" sz="1000" b="1" u="none" strike="noStrike" dirty="0">
                          <a:effectLst/>
                          <a:latin typeface="ＭＳ Ｐゴシック" panose="020B0600070205080204" pitchFamily="50" charset="-128"/>
                          <a:ea typeface="ＭＳ Ｐゴシック" panose="020B0600070205080204" pitchFamily="50" charset="-128"/>
                        </a:rPr>
                        <a:t>+②+③+④</a:t>
                      </a:r>
                      <a:r>
                        <a:rPr lang="zh-TW" altLang="en-US" sz="1000" b="1" u="none" strike="noStrike" dirty="0">
                          <a:effectLst/>
                          <a:latin typeface="ＭＳ Ｐゴシック" panose="020B0600070205080204" pitchFamily="50" charset="-128"/>
                          <a:ea typeface="ＭＳ Ｐゴシック" panose="020B0600070205080204" pitchFamily="50" charset="-128"/>
                        </a:rPr>
                        <a:t>＋⑤＋⑥）</a:t>
                      </a:r>
                      <a:endParaRPr lang="zh-TW" altLang="en-US"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11,466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11,490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11,447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11,437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11,427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11,397</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7696" marR="7696" marT="76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r>
            </a:tbl>
          </a:graphicData>
        </a:graphic>
      </p:graphicFrame>
    </p:spTree>
    <p:extLst>
      <p:ext uri="{BB962C8B-B14F-4D97-AF65-F5344CB8AC3E}">
        <p14:creationId xmlns:p14="http://schemas.microsoft.com/office/powerpoint/2010/main" val="1990010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a:spLocks noChangeArrowheads="1"/>
          </p:cNvSpPr>
          <p:nvPr/>
        </p:nvSpPr>
        <p:spPr bwMode="auto">
          <a:xfrm>
            <a:off x="0" y="324390"/>
            <a:ext cx="1219565" cy="261610"/>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100" b="1" dirty="0" smtClean="0">
                <a:latin typeface="ＭＳ Ｐゴシック" charset="-128"/>
              </a:rPr>
              <a:t>②歳出の見通し</a:t>
            </a:r>
            <a:endParaRPr lang="en-US" altLang="ja-JP" sz="1100" b="1" dirty="0">
              <a:latin typeface="ＭＳ Ｐゴシック" charset="-128"/>
            </a:endParaRPr>
          </a:p>
        </p:txBody>
      </p:sp>
      <p:sp>
        <p:nvSpPr>
          <p:cNvPr id="3" name="Text Box 15"/>
          <p:cNvSpPr txBox="1">
            <a:spLocks noChangeArrowheads="1"/>
          </p:cNvSpPr>
          <p:nvPr/>
        </p:nvSpPr>
        <p:spPr bwMode="auto">
          <a:xfrm>
            <a:off x="9700612" y="372422"/>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4" name="正方形/長方形 1"/>
          <p:cNvSpPr>
            <a:spLocks noChangeArrowheads="1"/>
          </p:cNvSpPr>
          <p:nvPr/>
        </p:nvSpPr>
        <p:spPr bwMode="auto">
          <a:xfrm>
            <a:off x="138245" y="5468453"/>
            <a:ext cx="1944216" cy="261610"/>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100" b="1" dirty="0" smtClean="0">
                <a:latin typeface="ＭＳ Ｐゴシック" charset="-128"/>
              </a:rPr>
              <a:t>③収支見通し（財源不足額）</a:t>
            </a:r>
            <a:endParaRPr lang="en-US" altLang="ja-JP" sz="1100" b="1" dirty="0">
              <a:latin typeface="ＭＳ Ｐゴシック" charset="-128"/>
            </a:endParaRPr>
          </a:p>
        </p:txBody>
      </p:sp>
      <p:sp>
        <p:nvSpPr>
          <p:cNvPr id="5" name="正方形/長方形 1"/>
          <p:cNvSpPr>
            <a:spLocks noChangeArrowheads="1"/>
          </p:cNvSpPr>
          <p:nvPr/>
        </p:nvSpPr>
        <p:spPr bwMode="auto">
          <a:xfrm>
            <a:off x="7171220" y="5220791"/>
            <a:ext cx="3382481" cy="2117503"/>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100" b="1" dirty="0"/>
              <a:t>　</a:t>
            </a:r>
            <a:r>
              <a:rPr lang="ja-JP" altLang="en-US" sz="1400" b="1" dirty="0" smtClean="0"/>
              <a:t>歳出については、義務的経費の扶助費は高齢社会により今後も増加する見込みです。公債費については、平成</a:t>
            </a:r>
            <a:r>
              <a:rPr lang="en-US" altLang="ja-JP" sz="1400" b="1" dirty="0">
                <a:latin typeface="ＭＳ Ｐゴシック" panose="020B0600070205080204" pitchFamily="50" charset="-128"/>
                <a:ea typeface="ＭＳ Ｐゴシック" panose="020B0600070205080204" pitchFamily="50" charset="-128"/>
              </a:rPr>
              <a:t>34</a:t>
            </a:r>
            <a:r>
              <a:rPr lang="ja-JP" altLang="en-US" sz="1400" b="1" dirty="0" smtClean="0"/>
              <a:t>年度に市債（借金）の返済がピークを迎えるため、大幅な伸びが見込まれます。</a:t>
            </a:r>
            <a:endParaRPr lang="en-US" altLang="ja-JP" sz="1400" b="1" dirty="0" smtClean="0"/>
          </a:p>
          <a:p>
            <a:pPr>
              <a:buNone/>
            </a:pPr>
            <a:endParaRPr lang="en-US" altLang="ja-JP" sz="1400" b="1" dirty="0" smtClean="0"/>
          </a:p>
          <a:p>
            <a:pPr>
              <a:buNone/>
            </a:pPr>
            <a:r>
              <a:rPr lang="ja-JP" altLang="en-US" sz="1400" b="1" dirty="0"/>
              <a:t>　</a:t>
            </a:r>
            <a:r>
              <a:rPr lang="ja-JP" altLang="en-US" sz="1400" b="1" dirty="0" smtClean="0"/>
              <a:t>収支は、歳出</a:t>
            </a:r>
            <a:r>
              <a:rPr lang="ja-JP" altLang="en-US" sz="1400" b="1" dirty="0"/>
              <a:t>総額が歳入総額</a:t>
            </a:r>
            <a:r>
              <a:rPr lang="ja-JP" altLang="en-US" sz="1400" b="1" dirty="0" smtClean="0"/>
              <a:t>を大きく上回ります。一般</a:t>
            </a:r>
            <a:r>
              <a:rPr lang="ja-JP" altLang="en-US" sz="1400" b="1" dirty="0"/>
              <a:t>財源に</a:t>
            </a:r>
            <a:r>
              <a:rPr lang="ja-JP" altLang="en-US" sz="1400" b="1" dirty="0" smtClean="0"/>
              <a:t>おいては、さらに大幅</a:t>
            </a:r>
            <a:r>
              <a:rPr lang="ja-JP" altLang="en-US" sz="1400" b="1" dirty="0"/>
              <a:t>な赤字が</a:t>
            </a:r>
            <a:r>
              <a:rPr lang="ja-JP" altLang="en-US" sz="1400" b="1" dirty="0" smtClean="0"/>
              <a:t>見込まれます。</a:t>
            </a:r>
            <a:endParaRPr lang="en-US" altLang="ja-JP" sz="1400" b="1" dirty="0" smtClean="0"/>
          </a:p>
        </p:txBody>
      </p:sp>
      <p:sp>
        <p:nvSpPr>
          <p:cNvPr id="7"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6</a:t>
            </a:r>
            <a:endParaRPr lang="en-US" altLang="ja-JP" sz="1400" b="1" dirty="0">
              <a:latin typeface="ＭＳ Ｐゴシック" charset="-128"/>
            </a:endParaRPr>
          </a:p>
        </p:txBody>
      </p:sp>
      <p:sp>
        <p:nvSpPr>
          <p:cNvPr id="9" name="Text Box 15"/>
          <p:cNvSpPr txBox="1">
            <a:spLocks noChangeArrowheads="1"/>
          </p:cNvSpPr>
          <p:nvPr/>
        </p:nvSpPr>
        <p:spPr bwMode="auto">
          <a:xfrm>
            <a:off x="5990751" y="5492772"/>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graphicFrame>
        <p:nvGraphicFramePr>
          <p:cNvPr id="6" name="表 5"/>
          <p:cNvGraphicFramePr>
            <a:graphicFrameLocks noGrp="1"/>
          </p:cNvGraphicFramePr>
          <p:nvPr>
            <p:extLst>
              <p:ext uri="{D42A27DB-BD31-4B8C-83A1-F6EECF244321}">
                <p14:modId xmlns:p14="http://schemas.microsoft.com/office/powerpoint/2010/main" val="1067206838"/>
              </p:ext>
            </p:extLst>
          </p:nvPr>
        </p:nvGraphicFramePr>
        <p:xfrm>
          <a:off x="162124" y="5732903"/>
          <a:ext cx="6778611" cy="1091183"/>
        </p:xfrm>
        <a:graphic>
          <a:graphicData uri="http://schemas.openxmlformats.org/drawingml/2006/table">
            <a:tbl>
              <a:tblPr>
                <a:tableStyleId>{5C22544A-7EE6-4342-B048-85BDC9FD1C3A}</a:tableStyleId>
              </a:tblPr>
              <a:tblGrid>
                <a:gridCol w="1600732"/>
                <a:gridCol w="873869"/>
                <a:gridCol w="892926"/>
                <a:gridCol w="906537"/>
                <a:gridCol w="892926"/>
                <a:gridCol w="816700"/>
                <a:gridCol w="794921"/>
              </a:tblGrid>
              <a:tr h="387523">
                <a:tc>
                  <a:txBody>
                    <a:bodyPr/>
                    <a:lstStyle/>
                    <a:p>
                      <a:pPr algn="ct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収　　　支</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dirty="0">
                          <a:effectLst/>
                          <a:latin typeface="ＭＳ Ｐゴシック" panose="020B0600070205080204" pitchFamily="50" charset="-128"/>
                          <a:ea typeface="ＭＳ Ｐゴシック" panose="020B0600070205080204" pitchFamily="50" charset="-128"/>
                        </a:rPr>
                        <a:t>Ｈ</a:t>
                      </a:r>
                      <a:r>
                        <a:rPr lang="en-US" sz="1000" b="1" u="none" strike="noStrike" dirty="0" smtClean="0">
                          <a:effectLst/>
                          <a:latin typeface="ＭＳ Ｐゴシック" panose="020B0600070205080204" pitchFamily="50" charset="-128"/>
                          <a:ea typeface="ＭＳ Ｐゴシック" panose="020B0600070205080204" pitchFamily="50" charset="-128"/>
                        </a:rPr>
                        <a:t>30</a:t>
                      </a:r>
                      <a:r>
                        <a:rPr lang="ja-JP" altLang="en-US" sz="1000" b="1" u="none" strike="noStrike" dirty="0" smtClean="0">
                          <a:effectLst/>
                          <a:latin typeface="ＭＳ Ｐゴシック" panose="020B0600070205080204" pitchFamily="50" charset="-128"/>
                          <a:ea typeface="ＭＳ Ｐゴシック" panose="020B0600070205080204" pitchFamily="50" charset="-128"/>
                        </a:rPr>
                        <a:t>当初</a:t>
                      </a:r>
                      <a:endParaRPr 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a:effectLst/>
                          <a:latin typeface="ＭＳ Ｐゴシック" panose="020B0600070205080204" pitchFamily="50" charset="-128"/>
                          <a:ea typeface="ＭＳ Ｐゴシック" panose="020B0600070205080204" pitchFamily="50" charset="-128"/>
                        </a:rPr>
                        <a:t>Ｈ31</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dirty="0">
                          <a:effectLst/>
                          <a:latin typeface="ＭＳ Ｐゴシック" panose="020B0600070205080204" pitchFamily="50" charset="-128"/>
                          <a:ea typeface="ＭＳ Ｐゴシック" panose="020B0600070205080204" pitchFamily="50" charset="-128"/>
                        </a:rPr>
                        <a:t>Ｈ32</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a:effectLst/>
                          <a:latin typeface="ＭＳ Ｐゴシック" panose="020B0600070205080204" pitchFamily="50" charset="-128"/>
                          <a:ea typeface="ＭＳ Ｐゴシック" panose="020B0600070205080204" pitchFamily="50" charset="-128"/>
                        </a:rPr>
                        <a:t>Ｈ33</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a:effectLst/>
                          <a:latin typeface="ＭＳ Ｐゴシック" panose="020B0600070205080204" pitchFamily="50" charset="-128"/>
                          <a:ea typeface="ＭＳ Ｐゴシック" panose="020B0600070205080204" pitchFamily="50" charset="-128"/>
                        </a:rPr>
                        <a:t>Ｈ34</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rtl="0" fontAlgn="ctr"/>
                      <a:r>
                        <a:rPr lang="en-US" sz="1000" b="1" u="none" strike="noStrike">
                          <a:effectLst/>
                          <a:latin typeface="ＭＳ Ｐゴシック" panose="020B0600070205080204" pitchFamily="50" charset="-128"/>
                          <a:ea typeface="ＭＳ Ｐゴシック" panose="020B0600070205080204" pitchFamily="50" charset="-128"/>
                        </a:rPr>
                        <a:t>Ｈ35</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36533">
                <a:tc>
                  <a:txBody>
                    <a:bodyPr/>
                    <a:lstStyle/>
                    <a:p>
                      <a:pPr algn="ctr" rtl="0" fontAlgn="ctr"/>
                      <a:r>
                        <a:rPr lang="zh-TW" altLang="en-US" sz="1000" b="1" u="none" strike="noStrike" dirty="0">
                          <a:effectLst/>
                          <a:latin typeface="ＭＳ Ｐゴシック" panose="020B0600070205080204" pitchFamily="50" charset="-128"/>
                          <a:ea typeface="ＭＳ Ｐゴシック" panose="020B0600070205080204" pitchFamily="50" charset="-128"/>
                        </a:rPr>
                        <a:t>歳入合計　</a:t>
                      </a:r>
                      <a:r>
                        <a:rPr lang="en-US" altLang="zh-TW" sz="1000" b="1" u="none" strike="noStrike" dirty="0">
                          <a:effectLst/>
                          <a:latin typeface="ＭＳ Ｐゴシック" panose="020B0600070205080204" pitchFamily="50" charset="-128"/>
                          <a:ea typeface="ＭＳ Ｐゴシック" panose="020B0600070205080204" pitchFamily="50" charset="-128"/>
                        </a:rPr>
                        <a:t>-</a:t>
                      </a:r>
                      <a:r>
                        <a:rPr lang="zh-TW" altLang="en-US" sz="1000" b="1" u="none" strike="noStrike" dirty="0">
                          <a:effectLst/>
                          <a:latin typeface="ＭＳ Ｐゴシック" panose="020B0600070205080204" pitchFamily="50" charset="-128"/>
                          <a:ea typeface="ＭＳ Ｐゴシック" panose="020B0600070205080204" pitchFamily="50" charset="-128"/>
                        </a:rPr>
                        <a:t>　歳出合計</a:t>
                      </a:r>
                      <a:endParaRPr lang="zh-TW"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en-US" altLang="ja-JP" sz="1000" b="1" u="none" strike="noStrike" dirty="0">
                          <a:effectLst/>
                          <a:latin typeface="ＭＳ Ｐゴシック" panose="020B0600070205080204" pitchFamily="50" charset="-128"/>
                          <a:ea typeface="ＭＳ Ｐゴシック" panose="020B0600070205080204" pitchFamily="50" charset="-128"/>
                        </a:rPr>
                        <a:t>0</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smtClean="0">
                          <a:effectLst/>
                          <a:latin typeface="ＭＳ Ｐゴシック" panose="020B0600070205080204" pitchFamily="50" charset="-128"/>
                          <a:ea typeface="ＭＳ Ｐゴシック" panose="020B0600070205080204" pitchFamily="50" charset="-128"/>
                        </a:rPr>
                        <a:t>△</a:t>
                      </a:r>
                      <a:r>
                        <a:rPr lang="en-US" altLang="ja-JP" sz="1000" b="1" u="none" strike="noStrike" dirty="0" smtClean="0">
                          <a:effectLst/>
                          <a:latin typeface="ＭＳ Ｐゴシック" panose="020B0600070205080204" pitchFamily="50" charset="-128"/>
                          <a:ea typeface="ＭＳ Ｐゴシック" panose="020B0600070205080204" pitchFamily="50" charset="-128"/>
                        </a:rPr>
                        <a:t>332</a:t>
                      </a:r>
                      <a:r>
                        <a:rPr lang="ja-JP" altLang="en-US" sz="1000" b="1" u="none" strike="noStrike" dirty="0" smtClean="0">
                          <a:effectLst/>
                          <a:latin typeface="ＭＳ Ｐゴシック" panose="020B0600070205080204" pitchFamily="50" charset="-128"/>
                          <a:ea typeface="ＭＳ Ｐゴシック" panose="020B0600070205080204" pitchFamily="50" charset="-128"/>
                        </a:rPr>
                        <a:t> </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smtClean="0">
                          <a:effectLst/>
                          <a:latin typeface="ＭＳ Ｐゴシック" panose="020B0600070205080204" pitchFamily="50" charset="-128"/>
                          <a:ea typeface="ＭＳ Ｐゴシック" panose="020B0600070205080204" pitchFamily="50" charset="-128"/>
                        </a:rPr>
                        <a:t>△</a:t>
                      </a:r>
                      <a:r>
                        <a:rPr lang="en-US" altLang="ja-JP" sz="1000" b="1" u="none" strike="noStrike" dirty="0" smtClean="0">
                          <a:effectLst/>
                          <a:latin typeface="ＭＳ Ｐゴシック" panose="020B0600070205080204" pitchFamily="50" charset="-128"/>
                          <a:ea typeface="ＭＳ Ｐゴシック" panose="020B0600070205080204" pitchFamily="50" charset="-128"/>
                        </a:rPr>
                        <a:t>391</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smtClean="0">
                          <a:effectLst/>
                          <a:latin typeface="ＭＳ Ｐゴシック" panose="020B0600070205080204" pitchFamily="50" charset="-128"/>
                          <a:ea typeface="ＭＳ Ｐゴシック" panose="020B0600070205080204" pitchFamily="50" charset="-128"/>
                        </a:rPr>
                        <a:t>△</a:t>
                      </a:r>
                      <a:r>
                        <a:rPr lang="en-US" altLang="ja-JP" sz="1000" b="1" u="none" strike="noStrike" dirty="0" smtClean="0">
                          <a:effectLst/>
                          <a:latin typeface="ＭＳ Ｐゴシック" panose="020B0600070205080204" pitchFamily="50" charset="-128"/>
                          <a:ea typeface="ＭＳ Ｐゴシック" panose="020B0600070205080204" pitchFamily="50" charset="-128"/>
                        </a:rPr>
                        <a:t>529</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 </a:t>
                      </a:r>
                      <a:r>
                        <a:rPr lang="en-US" altLang="ja-JP" sz="1000" b="1" u="none" strike="noStrike" dirty="0">
                          <a:effectLst/>
                          <a:latin typeface="ＭＳ Ｐゴシック" panose="020B0600070205080204" pitchFamily="50" charset="-128"/>
                          <a:ea typeface="ＭＳ Ｐゴシック" panose="020B0600070205080204" pitchFamily="50" charset="-128"/>
                        </a:rPr>
                        <a:t>736</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a:effectLst/>
                          <a:latin typeface="ＭＳ Ｐゴシック" panose="020B0600070205080204" pitchFamily="50" charset="-128"/>
                          <a:ea typeface="ＭＳ Ｐゴシック" panose="020B0600070205080204" pitchFamily="50" charset="-128"/>
                        </a:rPr>
                        <a:t>△ </a:t>
                      </a:r>
                      <a:r>
                        <a:rPr lang="en-US" altLang="ja-JP" sz="1000" b="1" u="none" strike="noStrike">
                          <a:effectLst/>
                          <a:latin typeface="ＭＳ Ｐゴシック" panose="020B0600070205080204" pitchFamily="50" charset="-128"/>
                          <a:ea typeface="ＭＳ Ｐゴシック" panose="020B0600070205080204" pitchFamily="50" charset="-128"/>
                        </a:rPr>
                        <a:t>782</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67127">
                <a:tc>
                  <a:txBody>
                    <a:bodyPr/>
                    <a:lstStyle/>
                    <a:p>
                      <a:pPr algn="ctr" rtl="0" fontAlgn="ctr"/>
                      <a:r>
                        <a:rPr lang="zh-TW" altLang="en-US" sz="1000" b="1" u="none" strike="noStrike">
                          <a:effectLst/>
                          <a:latin typeface="ＭＳ Ｐゴシック" panose="020B0600070205080204" pitchFamily="50" charset="-128"/>
                          <a:ea typeface="ＭＳ Ｐゴシック" panose="020B0600070205080204" pitchFamily="50" charset="-128"/>
                        </a:rPr>
                        <a:t>歳入一財　</a:t>
                      </a:r>
                      <a:r>
                        <a:rPr lang="en-US" altLang="zh-TW" sz="1000" b="1" u="none" strike="noStrike">
                          <a:effectLst/>
                          <a:latin typeface="ＭＳ Ｐゴシック" panose="020B0600070205080204" pitchFamily="50" charset="-128"/>
                          <a:ea typeface="ＭＳ Ｐゴシック" panose="020B0600070205080204" pitchFamily="50" charset="-128"/>
                        </a:rPr>
                        <a:t>-</a:t>
                      </a:r>
                      <a:r>
                        <a:rPr lang="zh-TW" altLang="en-US" sz="1000" b="1" u="none" strike="noStrike">
                          <a:effectLst/>
                          <a:latin typeface="ＭＳ Ｐゴシック" panose="020B0600070205080204" pitchFamily="50" charset="-128"/>
                          <a:ea typeface="ＭＳ Ｐゴシック" panose="020B0600070205080204" pitchFamily="50" charset="-128"/>
                        </a:rPr>
                        <a:t>　歳出一財</a:t>
                      </a:r>
                      <a:endParaRPr lang="zh-TW"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a:effectLst/>
                          <a:latin typeface="ＭＳ Ｐゴシック" panose="020B0600070205080204" pitchFamily="50" charset="-128"/>
                          <a:ea typeface="ＭＳ Ｐゴシック" panose="020B0600070205080204" pitchFamily="50" charset="-128"/>
                        </a:rPr>
                        <a:t>△ </a:t>
                      </a:r>
                      <a:r>
                        <a:rPr lang="en-US" altLang="ja-JP" sz="1000" b="1" u="none" strike="noStrike">
                          <a:effectLst/>
                          <a:latin typeface="ＭＳ Ｐゴシック" panose="020B0600070205080204" pitchFamily="50" charset="-128"/>
                          <a:ea typeface="ＭＳ Ｐゴシック" panose="020B0600070205080204" pitchFamily="50" charset="-128"/>
                        </a:rPr>
                        <a:t>551</a:t>
                      </a:r>
                      <a:endPar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a:effectLst/>
                          <a:latin typeface="ＭＳ Ｐゴシック" panose="020B0600070205080204" pitchFamily="50" charset="-128"/>
                          <a:ea typeface="ＭＳ Ｐゴシック" panose="020B0600070205080204" pitchFamily="50" charset="-128"/>
                        </a:rPr>
                        <a:t>△ </a:t>
                      </a:r>
                      <a:r>
                        <a:rPr lang="en-US" altLang="ja-JP" sz="1000" b="1" u="none" strike="noStrike">
                          <a:effectLst/>
                          <a:latin typeface="ＭＳ Ｐゴシック" panose="020B0600070205080204" pitchFamily="50" charset="-128"/>
                          <a:ea typeface="ＭＳ Ｐゴシック" panose="020B0600070205080204" pitchFamily="50" charset="-128"/>
                        </a:rPr>
                        <a:t>463</a:t>
                      </a:r>
                      <a:endParaRPr lang="en-US" altLang="ja-JP"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 </a:t>
                      </a:r>
                      <a:r>
                        <a:rPr lang="en-US" altLang="ja-JP" sz="1000" b="1" u="none" strike="noStrike" dirty="0">
                          <a:effectLst/>
                          <a:latin typeface="ＭＳ Ｐゴシック" panose="020B0600070205080204" pitchFamily="50" charset="-128"/>
                          <a:ea typeface="ＭＳ Ｐゴシック" panose="020B0600070205080204" pitchFamily="50" charset="-128"/>
                        </a:rPr>
                        <a:t>514</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a:t>
                      </a:r>
                      <a:r>
                        <a:rPr lang="en-US" altLang="ja-JP" sz="1000" b="1" u="none" strike="noStrike" dirty="0">
                          <a:effectLst/>
                          <a:latin typeface="ＭＳ Ｐゴシック" panose="020B0600070205080204" pitchFamily="50" charset="-128"/>
                          <a:ea typeface="ＭＳ Ｐゴシック" panose="020B0600070205080204" pitchFamily="50" charset="-128"/>
                        </a:rPr>
                        <a:t>632</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 </a:t>
                      </a:r>
                      <a:r>
                        <a:rPr lang="en-US" altLang="ja-JP" sz="1000" b="1" u="none" strike="noStrike" dirty="0">
                          <a:effectLst/>
                          <a:latin typeface="ＭＳ Ｐゴシック" panose="020B0600070205080204" pitchFamily="50" charset="-128"/>
                          <a:ea typeface="ＭＳ Ｐゴシック" panose="020B0600070205080204" pitchFamily="50" charset="-128"/>
                        </a:rPr>
                        <a:t>818</a:t>
                      </a:r>
                      <a:endParaRPr lang="en-US" altLang="ja-JP"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rtl="0" fontAlgn="ctr"/>
                      <a:r>
                        <a:rPr lang="ja-JP" altLang="en-US" sz="1000" b="1" u="none" strike="noStrike" dirty="0">
                          <a:effectLst/>
                          <a:latin typeface="ＭＳ Ｐゴシック" panose="020B0600070205080204" pitchFamily="50" charset="-128"/>
                          <a:ea typeface="ＭＳ Ｐゴシック" panose="020B0600070205080204" pitchFamily="50" charset="-128"/>
                        </a:rPr>
                        <a:t>△ </a:t>
                      </a:r>
                      <a:r>
                        <a:rPr lang="en-US" altLang="ja-JP" sz="1000" b="1" u="none" strike="noStrike" dirty="0">
                          <a:effectLst/>
                          <a:latin typeface="ＭＳ Ｐゴシック" panose="020B0600070205080204" pitchFamily="50" charset="-128"/>
                          <a:ea typeface="ＭＳ Ｐゴシック" panose="020B0600070205080204" pitchFamily="50" charset="-128"/>
                        </a:rPr>
                        <a:t>745</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067545666"/>
              </p:ext>
            </p:extLst>
          </p:nvPr>
        </p:nvGraphicFramePr>
        <p:xfrm>
          <a:off x="14145" y="613822"/>
          <a:ext cx="10553701" cy="4373545"/>
        </p:xfrm>
        <a:graphic>
          <a:graphicData uri="http://schemas.openxmlformats.org/drawingml/2006/table">
            <a:tbl>
              <a:tblPr>
                <a:tableStyleId>{5C22544A-7EE6-4342-B048-85BDC9FD1C3A}</a:tableStyleId>
              </a:tblPr>
              <a:tblGrid>
                <a:gridCol w="1519585"/>
                <a:gridCol w="750526"/>
                <a:gridCol w="731995"/>
                <a:gridCol w="750526"/>
                <a:gridCol w="731995"/>
                <a:gridCol w="787590"/>
                <a:gridCol w="750925"/>
                <a:gridCol w="731597"/>
                <a:gridCol w="795278"/>
                <a:gridCol w="727084"/>
                <a:gridCol w="799792"/>
                <a:gridCol w="734303"/>
                <a:gridCol w="742505"/>
              </a:tblGrid>
              <a:tr h="305191">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　　　分</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Ｈ30</a:t>
                      </a:r>
                      <a:r>
                        <a:rPr lang="ja-JP" altLang="en-US" sz="1000" b="1" u="none" strike="noStrike" dirty="0">
                          <a:effectLst/>
                          <a:latin typeface="ＭＳ Ｐゴシック" panose="020B0600070205080204" pitchFamily="50" charset="-128"/>
                          <a:ea typeface="ＭＳ Ｐゴシック" panose="020B0600070205080204" pitchFamily="50" charset="-128"/>
                        </a:rPr>
                        <a:t>当初</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gridSpan="2">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Ｈ31</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gridSpan="2">
                  <a:txBody>
                    <a:bodyPr/>
                    <a:lstStyle/>
                    <a:p>
                      <a:pPr algn="ctr" fontAlgn="ctr"/>
                      <a:r>
                        <a:rPr lang="en-US" sz="1000" b="1" u="none" strike="noStrike">
                          <a:effectLst/>
                          <a:latin typeface="ＭＳ Ｐゴシック" panose="020B0600070205080204" pitchFamily="50" charset="-128"/>
                          <a:ea typeface="ＭＳ Ｐゴシック" panose="020B0600070205080204" pitchFamily="50" charset="-128"/>
                        </a:rPr>
                        <a:t>Ｈ32</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gridSpan="2">
                  <a:txBody>
                    <a:bodyPr/>
                    <a:lstStyle/>
                    <a:p>
                      <a:pPr algn="ctr" fontAlgn="ctr"/>
                      <a:r>
                        <a:rPr lang="en-US" sz="1000" b="1" u="none" strike="noStrike">
                          <a:effectLst/>
                          <a:latin typeface="ＭＳ Ｐゴシック" panose="020B0600070205080204" pitchFamily="50" charset="-128"/>
                          <a:ea typeface="ＭＳ Ｐゴシック" panose="020B0600070205080204" pitchFamily="50" charset="-128"/>
                        </a:rPr>
                        <a:t>Ｈ33</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gridSpan="2">
                  <a:txBody>
                    <a:bodyPr/>
                    <a:lstStyle/>
                    <a:p>
                      <a:pPr algn="ctr" fontAlgn="ctr"/>
                      <a:r>
                        <a:rPr lang="en-US" sz="1000" b="1" u="none" strike="noStrike" dirty="0">
                          <a:effectLst/>
                          <a:latin typeface="ＭＳ Ｐゴシック" panose="020B0600070205080204" pitchFamily="50" charset="-128"/>
                          <a:ea typeface="ＭＳ Ｐゴシック" panose="020B0600070205080204" pitchFamily="50" charset="-128"/>
                        </a:rPr>
                        <a:t>Ｈ34</a:t>
                      </a:r>
                      <a:r>
                        <a:rPr lang="ja-JP" altLang="en-US" sz="1000" b="1" u="none" strike="noStrike" dirty="0">
                          <a:effectLst/>
                          <a:latin typeface="ＭＳ Ｐゴシック" panose="020B0600070205080204" pitchFamily="50" charset="-128"/>
                          <a:ea typeface="ＭＳ Ｐゴシック" panose="020B0600070205080204" pitchFamily="50" charset="-128"/>
                        </a:rPr>
                        <a:t>見込み</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gridSpan="2">
                  <a:txBody>
                    <a:bodyPr/>
                    <a:lstStyle/>
                    <a:p>
                      <a:pPr algn="ctr" fontAlgn="ctr"/>
                      <a:r>
                        <a:rPr lang="en-US" sz="1000" b="1" u="none" strike="noStrike">
                          <a:effectLst/>
                          <a:latin typeface="ＭＳ Ｐゴシック" panose="020B0600070205080204" pitchFamily="50" charset="-128"/>
                          <a:ea typeface="ＭＳ Ｐゴシック" panose="020B0600070205080204" pitchFamily="50" charset="-128"/>
                        </a:rPr>
                        <a:t>Ｈ35</a:t>
                      </a:r>
                      <a:r>
                        <a:rPr lang="ja-JP" altLang="en-US" sz="1000" b="1" u="none" strike="noStrike">
                          <a:effectLst/>
                          <a:latin typeface="ＭＳ Ｐゴシック" panose="020B0600070205080204" pitchFamily="50" charset="-128"/>
                          <a:ea typeface="ＭＳ Ｐゴシック" panose="020B0600070205080204" pitchFamily="50" charset="-128"/>
                        </a:rPr>
                        <a:t>見込み</a:t>
                      </a:r>
                      <a:endParaRPr lang="ja-JP" altLang="en-US"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r>
              <a:tr h="334629">
                <a:tc vMerge="1">
                  <a:txBody>
                    <a:bodyPr/>
                    <a:lstStyle/>
                    <a:p>
                      <a:endParaRPr kumimoji="1" lang="ja-JP" altLang="en-US"/>
                    </a:p>
                  </a:txBody>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予算額</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予算額</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予算額</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予算額</a:t>
                      </a:r>
                      <a:endParaRPr lang="ja-JP" altLang="en-US"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うち一般財源</a:t>
                      </a:r>
                      <a:endParaRPr lang="ja-JP" altLang="en-US"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582773">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義務的経費</a:t>
                      </a:r>
                      <a:br>
                        <a:rPr lang="ja-JP" altLang="en-US" sz="1000" b="1" u="none" strike="noStrike">
                          <a:effectLst/>
                          <a:latin typeface="ＭＳ Ｐゴシック" panose="020B0600070205080204" pitchFamily="50" charset="-128"/>
                          <a:ea typeface="ＭＳ Ｐゴシック" panose="020B0600070205080204" pitchFamily="50" charset="-128"/>
                        </a:rPr>
                      </a:br>
                      <a:r>
                        <a:rPr lang="ja-JP" altLang="en-US" sz="1000" b="1" u="none" strike="noStrike">
                          <a:effectLst/>
                          <a:latin typeface="ＭＳ Ｐゴシック" panose="020B0600070205080204" pitchFamily="50" charset="-128"/>
                          <a:ea typeface="ＭＳ Ｐゴシック" panose="020B0600070205080204" pitchFamily="50" charset="-128"/>
                        </a:rPr>
                        <a:t>（人件費・扶助費・公債費）</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7,168</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4,843</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7,156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5,071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7,234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5,124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7,368</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5,236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7,601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5,426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7,593</a:t>
                      </a:r>
                      <a:endParaRPr lang="en-US" altLang="ja-JP" sz="10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5,418</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投資的経費</a:t>
                      </a:r>
                      <a:br>
                        <a:rPr lang="ja-JP" altLang="en-US" sz="1000" b="1" u="none" strike="noStrike">
                          <a:effectLst/>
                          <a:latin typeface="ＭＳ Ｐゴシック" panose="020B0600070205080204" pitchFamily="50" charset="-128"/>
                          <a:ea typeface="ＭＳ Ｐゴシック" panose="020B0600070205080204" pitchFamily="50" charset="-128"/>
                        </a:rPr>
                      </a:br>
                      <a:r>
                        <a:rPr lang="ja-JP" altLang="en-US" sz="1000" b="1" u="none" strike="noStrike">
                          <a:effectLst/>
                          <a:latin typeface="ＭＳ Ｐゴシック" panose="020B0600070205080204" pitchFamily="50" charset="-128"/>
                          <a:ea typeface="ＭＳ Ｐゴシック" panose="020B0600070205080204" pitchFamily="50" charset="-128"/>
                        </a:rPr>
                        <a:t>（普通建設事業・災害復旧）</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2,655</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575</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1,168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405</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1,149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360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1,114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1,079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989</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254</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物　件　費</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2,859</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2,247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2,773</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2,237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2,779</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2,757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2,767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2,250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2,765</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2,248</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維持補修費</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186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180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140</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171</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zh-TW" altLang="en-US" sz="1000" b="1" u="none" strike="noStrike">
                          <a:effectLst/>
                          <a:latin typeface="ＭＳ Ｐゴシック" panose="020B0600070205080204" pitchFamily="50" charset="-128"/>
                          <a:ea typeface="ＭＳ Ｐゴシック" panose="020B0600070205080204" pitchFamily="50" charset="-128"/>
                        </a:rPr>
                        <a:t>補　助　費　等</a:t>
                      </a:r>
                      <a:endParaRPr lang="zh-TW"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1,738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1,544</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1,718</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1,716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1,717</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1,453</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1,708</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1,443</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1,705</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1,440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繰　出　金</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2,843</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2,626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2,776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2,556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2,776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2,556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2,776</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2,556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2,776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2,556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2,776</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2,556</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そ　の　他</a:t>
                      </a:r>
                      <a:endParaRPr lang="ja-JP"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661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35</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711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711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711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711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86</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711</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86</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50136">
                <a:tc>
                  <a:txBody>
                    <a:bodyPr/>
                    <a:lstStyle/>
                    <a:p>
                      <a:pPr algn="ctr" fontAlgn="ctr"/>
                      <a:r>
                        <a:rPr lang="zh-TW" altLang="en-US" sz="1000" b="1" u="none" strike="noStrike">
                          <a:effectLst/>
                          <a:latin typeface="ＭＳ Ｐゴシック" panose="020B0600070205080204" pitchFamily="50" charset="-128"/>
                          <a:ea typeface="ＭＳ Ｐゴシック" panose="020B0600070205080204" pitchFamily="50" charset="-128"/>
                        </a:rPr>
                        <a:t>歳出合計</a:t>
                      </a:r>
                      <a:br>
                        <a:rPr lang="zh-TW" altLang="en-US" sz="1000" b="1" u="none" strike="noStrike">
                          <a:effectLst/>
                          <a:latin typeface="ＭＳ Ｐゴシック" panose="020B0600070205080204" pitchFamily="50" charset="-128"/>
                          <a:ea typeface="ＭＳ Ｐゴシック" panose="020B0600070205080204" pitchFamily="50" charset="-128"/>
                        </a:rPr>
                      </a:br>
                      <a:r>
                        <a:rPr lang="zh-TW" altLang="en-US" sz="1000" b="1" u="none" strike="noStrike">
                          <a:effectLst/>
                          <a:latin typeface="ＭＳ Ｐゴシック" panose="020B0600070205080204" pitchFamily="50" charset="-128"/>
                          <a:ea typeface="ＭＳ Ｐゴシック" panose="020B0600070205080204" pitchFamily="50" charset="-128"/>
                        </a:rPr>
                        <a:t>一般財源計</a:t>
                      </a:r>
                      <a:endParaRPr lang="zh-TW" altLang="en-US"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18,110</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12,017</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16,482</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11,953</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16,541</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11,961</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16,619</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12,069</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a:effectLst/>
                          <a:latin typeface="ＭＳ Ｐゴシック" panose="020B0600070205080204" pitchFamily="50" charset="-128"/>
                          <a:ea typeface="ＭＳ Ｐゴシック" panose="020B0600070205080204" pitchFamily="50" charset="-128"/>
                        </a:rPr>
                        <a:t>16,813</a:t>
                      </a:r>
                      <a:endParaRPr lang="en-US" altLang="ja-JP" sz="1000" b="1" i="0" u="none" strike="noStrike">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12,245</a:t>
                      </a:r>
                      <a:endParaRPr lang="en-US" altLang="ja-JP" sz="1000" b="1" i="0" u="none" strike="noStrike" dirty="0">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16,710</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r" fontAlgn="ctr"/>
                      <a:r>
                        <a:rPr lang="en-US" altLang="ja-JP" sz="1000" b="1" u="none" strike="noStrike" dirty="0">
                          <a:effectLst/>
                          <a:latin typeface="ＭＳ Ｐゴシック" panose="020B0600070205080204" pitchFamily="50" charset="-128"/>
                          <a:ea typeface="ＭＳ Ｐゴシック" panose="020B0600070205080204" pitchFamily="50" charset="-128"/>
                        </a:rPr>
                        <a:t>12,142</a:t>
                      </a:r>
                      <a:endParaRPr lang="en-US" altLang="ja-JP" sz="10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8422" marR="8422" marT="842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bl>
          </a:graphicData>
        </a:graphic>
      </p:graphicFrame>
    </p:spTree>
    <p:extLst>
      <p:ext uri="{BB962C8B-B14F-4D97-AF65-F5344CB8AC3E}">
        <p14:creationId xmlns:p14="http://schemas.microsoft.com/office/powerpoint/2010/main" val="2605475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a:spLocks noChangeArrowheads="1"/>
          </p:cNvSpPr>
          <p:nvPr/>
        </p:nvSpPr>
        <p:spPr bwMode="auto">
          <a:xfrm>
            <a:off x="42415" y="22820"/>
            <a:ext cx="5332823"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1600" b="1" dirty="0">
                <a:latin typeface="ＭＳ Ｐゴシック" charset="-128"/>
              </a:rPr>
              <a:t>６</a:t>
            </a:r>
            <a:r>
              <a:rPr lang="en-US" altLang="ja-JP" sz="1600" b="1" dirty="0" smtClean="0">
                <a:latin typeface="ＭＳ Ｐゴシック" charset="-128"/>
              </a:rPr>
              <a:t>.</a:t>
            </a:r>
            <a:r>
              <a:rPr lang="ja-JP" altLang="en-US" sz="1600" b="1" dirty="0" smtClean="0">
                <a:latin typeface="ＭＳ Ｐゴシック" charset="-128"/>
              </a:rPr>
              <a:t>魚津市の財政</a:t>
            </a:r>
            <a:r>
              <a:rPr lang="ja-JP" altLang="en-US" sz="1600" b="1" dirty="0">
                <a:latin typeface="ＭＳ Ｐゴシック" charset="-128"/>
              </a:rPr>
              <a:t>改善</a:t>
            </a:r>
            <a:r>
              <a:rPr lang="ja-JP" altLang="en-US" sz="1600" b="1" dirty="0" smtClean="0">
                <a:latin typeface="ＭＳ Ｐゴシック" charset="-128"/>
              </a:rPr>
              <a:t>策の方向性（具体的な取組内容）</a:t>
            </a:r>
            <a:endParaRPr lang="en-US" altLang="ja-JP" sz="1600" b="1" dirty="0">
              <a:latin typeface="ＭＳ Ｐゴシック" charset="-128"/>
            </a:endParaRPr>
          </a:p>
        </p:txBody>
      </p:sp>
      <p:sp>
        <p:nvSpPr>
          <p:cNvPr id="4" name="正方形/長方形 1"/>
          <p:cNvSpPr>
            <a:spLocks noChangeArrowheads="1"/>
          </p:cNvSpPr>
          <p:nvPr/>
        </p:nvSpPr>
        <p:spPr bwMode="auto">
          <a:xfrm>
            <a:off x="232490" y="281530"/>
            <a:ext cx="9146659" cy="2117503"/>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en-US" sz="1200" b="1" u="sng" dirty="0" smtClean="0"/>
              <a:t>（</a:t>
            </a:r>
            <a:r>
              <a:rPr lang="en-US" altLang="ja-JP" sz="1400" b="1" u="sng" dirty="0" smtClean="0"/>
              <a:t>1</a:t>
            </a:r>
            <a:r>
              <a:rPr lang="ja-JP" altLang="en-US" sz="1400" b="1" u="sng" dirty="0" smtClean="0"/>
              <a:t>）平成</a:t>
            </a:r>
            <a:r>
              <a:rPr lang="en-US" altLang="ja-JP" sz="1400" b="1" u="sng" dirty="0" smtClean="0">
                <a:latin typeface="ＭＳ Ｐゴシック" panose="020B0600070205080204" pitchFamily="50" charset="-128"/>
                <a:ea typeface="ＭＳ Ｐゴシック" panose="020B0600070205080204" pitchFamily="50" charset="-128"/>
              </a:rPr>
              <a:t>30</a:t>
            </a:r>
            <a:r>
              <a:rPr lang="ja-JP" altLang="en-US" sz="1400" b="1" u="sng" dirty="0" smtClean="0"/>
              <a:t>年度からの取組</a:t>
            </a:r>
            <a:endParaRPr lang="en-US" altLang="ja-JP" sz="1400" b="1" u="sng" dirty="0" smtClean="0"/>
          </a:p>
          <a:p>
            <a:pPr>
              <a:buNone/>
            </a:pPr>
            <a:r>
              <a:rPr lang="ja-JP" altLang="en-US" sz="1400" b="1" dirty="0"/>
              <a:t>　</a:t>
            </a:r>
            <a:r>
              <a:rPr lang="ja-JP" altLang="en-US" sz="1400" b="1" dirty="0" smtClean="0"/>
              <a:t>　　 平成</a:t>
            </a:r>
            <a:r>
              <a:rPr lang="en-US" altLang="ja-JP" sz="1400" b="1" dirty="0" smtClean="0">
                <a:latin typeface="ＭＳ Ｐゴシック" panose="020B0600070205080204" pitchFamily="50" charset="-128"/>
                <a:ea typeface="ＭＳ Ｐゴシック" panose="020B0600070205080204" pitchFamily="50" charset="-128"/>
              </a:rPr>
              <a:t>30</a:t>
            </a:r>
            <a:r>
              <a:rPr lang="ja-JP" altLang="en-US" sz="1400" b="1" dirty="0" smtClean="0"/>
              <a:t>年度中に翌年度への繰越財源や基金積立財源の確保に向け以下の取組を実施します。</a:t>
            </a:r>
            <a:endParaRPr lang="en-US" altLang="ja-JP" sz="1400" b="1" dirty="0" smtClean="0"/>
          </a:p>
          <a:p>
            <a:pPr>
              <a:buNone/>
            </a:pPr>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　　①歳入の確保　</a:t>
            </a:r>
            <a:endParaRPr lang="en-US" altLang="ja-JP" sz="1400" b="1" dirty="0" smtClean="0">
              <a:latin typeface="ＭＳ Ｐゴシック" panose="020B0600070205080204" pitchFamily="50" charset="-128"/>
              <a:ea typeface="ＭＳ Ｐゴシック" panose="020B0600070205080204" pitchFamily="50" charset="-128"/>
            </a:endParaRPr>
          </a:p>
          <a:p>
            <a:pPr>
              <a:buNone/>
            </a:pPr>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　　　☆市税収納率の向上（現年分　</a:t>
            </a:r>
            <a:r>
              <a:rPr lang="en-US" altLang="ja-JP" sz="1400" b="1" dirty="0" smtClean="0">
                <a:latin typeface="ＭＳ Ｐゴシック" panose="020B0600070205080204" pitchFamily="50" charset="-128"/>
                <a:ea typeface="ＭＳ Ｐゴシック" panose="020B0600070205080204" pitchFamily="50" charset="-128"/>
              </a:rPr>
              <a:t>98.95</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smtClean="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99.1</a:t>
            </a:r>
            <a:r>
              <a:rPr lang="ja-JP" altLang="en-US" sz="1400" b="1" dirty="0" smtClean="0">
                <a:latin typeface="ＭＳ Ｐゴシック" panose="020B0600070205080204" pitchFamily="50" charset="-128"/>
                <a:ea typeface="ＭＳ Ｐゴシック" panose="020B0600070205080204" pitchFamily="50" charset="-128"/>
              </a:rPr>
              <a:t>％、滞納繰越分</a:t>
            </a:r>
            <a:r>
              <a:rPr lang="en-US" altLang="ja-JP" sz="1400" b="1" dirty="0" smtClean="0">
                <a:latin typeface="ＭＳ Ｐゴシック" panose="020B0600070205080204" pitchFamily="50" charset="-128"/>
                <a:ea typeface="ＭＳ Ｐゴシック" panose="020B0600070205080204" pitchFamily="50" charset="-128"/>
              </a:rPr>
              <a:t>13.02</a:t>
            </a:r>
            <a:r>
              <a:rPr lang="ja-JP" altLang="en-US" sz="1400" b="1" dirty="0" smtClean="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15.0</a:t>
            </a:r>
            <a:r>
              <a:rPr lang="ja-JP" altLang="en-US" sz="1400" b="1" dirty="0" smtClean="0">
                <a:latin typeface="ＭＳ Ｐゴシック" panose="020B0600070205080204" pitchFamily="50" charset="-128"/>
                <a:ea typeface="ＭＳ Ｐゴシック" panose="020B0600070205080204" pitchFamily="50" charset="-128"/>
              </a:rPr>
              <a:t>％）⇒</a:t>
            </a:r>
            <a:endParaRPr lang="en-US" altLang="ja-JP" sz="1400" b="1" dirty="0" smtClean="0">
              <a:latin typeface="ＭＳ Ｐゴシック" panose="020B0600070205080204" pitchFamily="50" charset="-128"/>
              <a:ea typeface="ＭＳ Ｐゴシック" panose="020B0600070205080204" pitchFamily="50" charset="-128"/>
            </a:endParaRPr>
          </a:p>
          <a:p>
            <a:pPr>
              <a:buNone/>
            </a:pPr>
            <a:r>
              <a:rPr lang="ja-JP" altLang="en-US" sz="1400" b="1" dirty="0" smtClean="0"/>
              <a:t>　　　　☆公有</a:t>
            </a:r>
            <a:r>
              <a:rPr lang="ja-JP" altLang="en-US" sz="1400" b="1" dirty="0"/>
              <a:t>財産（土地）の処分による財産収入の確保</a:t>
            </a:r>
            <a:r>
              <a:rPr lang="ja-JP" altLang="en-US" sz="1400" b="1" dirty="0" smtClean="0"/>
              <a:t>推進（吉島市住跡地）　⇒</a:t>
            </a:r>
            <a:r>
              <a:rPr lang="ja-JP" altLang="en-US" sz="1400" b="1" dirty="0" smtClean="0">
                <a:solidFill>
                  <a:srgbClr val="FF0000"/>
                </a:solidFill>
              </a:rPr>
              <a:t>　</a:t>
            </a:r>
            <a:endParaRPr lang="en-US" altLang="ja-JP" sz="1400" b="1" dirty="0" smtClean="0">
              <a:solidFill>
                <a:srgbClr val="FF0000"/>
              </a:solidFill>
            </a:endParaRPr>
          </a:p>
          <a:p>
            <a:pPr>
              <a:buNone/>
            </a:pPr>
            <a:r>
              <a:rPr lang="ja-JP" altLang="en-US" sz="1400" b="1" dirty="0" smtClean="0">
                <a:solidFill>
                  <a:srgbClr val="FF0000"/>
                </a:solidFill>
              </a:rPr>
              <a:t>　　　　</a:t>
            </a:r>
            <a:r>
              <a:rPr lang="ja-JP" altLang="en-US" sz="1400" b="1" dirty="0"/>
              <a:t>☆独自財源の</a:t>
            </a:r>
            <a:r>
              <a:rPr lang="ja-JP" altLang="en-US" sz="1400" b="1" dirty="0" smtClean="0"/>
              <a:t>確保</a:t>
            </a:r>
            <a:r>
              <a:rPr lang="en-US" altLang="ja-JP" sz="1400" b="1" dirty="0" smtClean="0"/>
              <a:t>(</a:t>
            </a:r>
            <a:r>
              <a:rPr lang="ja-JP" altLang="en-US" sz="1400" b="1" dirty="0" smtClean="0"/>
              <a:t>インターネットを利用した不動産の公売、旧</a:t>
            </a:r>
            <a:r>
              <a:rPr lang="ja-JP" altLang="ja-JP" sz="1400" b="1" dirty="0" smtClean="0"/>
              <a:t>小学校施設</a:t>
            </a:r>
            <a:r>
              <a:rPr lang="ja-JP" altLang="en-US" sz="1400" b="1" dirty="0" smtClean="0"/>
              <a:t>の有料利用の促進</a:t>
            </a:r>
            <a:r>
              <a:rPr lang="en-US" altLang="ja-JP" sz="1400" b="1" dirty="0" smtClean="0"/>
              <a:t>)</a:t>
            </a:r>
          </a:p>
          <a:p>
            <a:pPr>
              <a:buNone/>
            </a:pPr>
            <a:r>
              <a:rPr lang="ja-JP" altLang="en-US" sz="1400" b="1" dirty="0"/>
              <a:t>　</a:t>
            </a:r>
            <a:r>
              <a:rPr lang="ja-JP" altLang="en-US" sz="1400" b="1" dirty="0" smtClean="0"/>
              <a:t>　　②経費の削減</a:t>
            </a:r>
            <a:endParaRPr lang="en-US" altLang="ja-JP" sz="1400" b="1" dirty="0" smtClean="0"/>
          </a:p>
          <a:p>
            <a:pPr>
              <a:buNone/>
            </a:pPr>
            <a:r>
              <a:rPr lang="ja-JP" altLang="en-US" sz="1400" b="1" dirty="0" smtClean="0"/>
              <a:t>　　　　</a:t>
            </a:r>
            <a:r>
              <a:rPr lang="ja-JP" altLang="en-US" sz="1400" b="1" dirty="0"/>
              <a:t>☆</a:t>
            </a:r>
            <a:r>
              <a:rPr lang="ja-JP" altLang="ja-JP" sz="1400" b="1" dirty="0"/>
              <a:t>予算の一部について執行</a:t>
            </a:r>
            <a:r>
              <a:rPr lang="ja-JP" altLang="en-US" sz="1400" b="1" dirty="0"/>
              <a:t>制限を</a:t>
            </a:r>
            <a:r>
              <a:rPr lang="ja-JP" altLang="en-US" sz="1400" b="1" dirty="0" smtClean="0"/>
              <a:t>設ける　</a:t>
            </a:r>
            <a:r>
              <a:rPr lang="ja-JP" altLang="en-US" sz="1200" b="1" dirty="0" smtClean="0"/>
              <a:t>⇒　</a:t>
            </a:r>
            <a:endParaRPr lang="en-US" altLang="ja-JP" sz="1200" b="1" dirty="0"/>
          </a:p>
        </p:txBody>
      </p:sp>
      <p:sp>
        <p:nvSpPr>
          <p:cNvPr id="6" name="正方形/長方形 1"/>
          <p:cNvSpPr>
            <a:spLocks noChangeArrowheads="1"/>
          </p:cNvSpPr>
          <p:nvPr/>
        </p:nvSpPr>
        <p:spPr bwMode="auto">
          <a:xfrm>
            <a:off x="202276" y="2355134"/>
            <a:ext cx="9371107" cy="2893100"/>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200" b="1" dirty="0" smtClean="0"/>
              <a:t>　</a:t>
            </a:r>
            <a:r>
              <a:rPr lang="ja-JP" altLang="en-US" sz="1400" b="1" u="sng" dirty="0" smtClean="0"/>
              <a:t>（</a:t>
            </a:r>
            <a:r>
              <a:rPr lang="en-US" altLang="ja-JP" sz="1400" b="1" u="sng" dirty="0"/>
              <a:t>2</a:t>
            </a:r>
            <a:r>
              <a:rPr lang="ja-JP" altLang="en-US" sz="1400" b="1" u="sng" dirty="0"/>
              <a:t>）平成</a:t>
            </a:r>
            <a:r>
              <a:rPr lang="en-US" altLang="ja-JP" sz="1400" b="1" u="sng" dirty="0">
                <a:latin typeface="ＭＳ Ｐゴシック" panose="020B0600070205080204" pitchFamily="50" charset="-128"/>
                <a:ea typeface="ＭＳ Ｐゴシック" panose="020B0600070205080204" pitchFamily="50" charset="-128"/>
              </a:rPr>
              <a:t>31</a:t>
            </a:r>
            <a:r>
              <a:rPr lang="ja-JP" altLang="en-US" sz="1400" b="1" u="sng" dirty="0" smtClean="0"/>
              <a:t>年度の</a:t>
            </a:r>
            <a:r>
              <a:rPr lang="ja-JP" altLang="en-US" sz="1400" b="1" u="sng" dirty="0"/>
              <a:t>取組</a:t>
            </a:r>
            <a:endParaRPr lang="en-US" altLang="ja-JP" sz="1400" b="1" u="sng" dirty="0"/>
          </a:p>
          <a:p>
            <a:pPr>
              <a:buNone/>
            </a:pPr>
            <a:r>
              <a:rPr lang="ja-JP" altLang="en-US" sz="1400" b="1" dirty="0"/>
              <a:t>　　　 基金繰入に頼らない予算編成、計画的な基金の積立を目標に以下の取組を実施</a:t>
            </a:r>
            <a:r>
              <a:rPr lang="ja-JP" altLang="en-US" sz="1400" b="1" dirty="0" smtClean="0"/>
              <a:t>します。</a:t>
            </a:r>
            <a:endParaRPr lang="en-US" altLang="ja-JP" sz="1400" b="1" dirty="0" smtClean="0"/>
          </a:p>
          <a:p>
            <a:pPr>
              <a:buNone/>
            </a:pPr>
            <a:r>
              <a:rPr lang="ja-JP" altLang="en-US" sz="1400" b="1" dirty="0" smtClean="0">
                <a:latin typeface="ＭＳ Ｐゴシック" panose="020B0600070205080204" pitchFamily="50" charset="-128"/>
                <a:ea typeface="ＭＳ Ｐゴシック" panose="020B0600070205080204" pitchFamily="50" charset="-128"/>
              </a:rPr>
              <a:t>　　　①</a:t>
            </a:r>
            <a:r>
              <a:rPr lang="ja-JP" altLang="en-US" sz="1400" b="1" dirty="0">
                <a:latin typeface="ＭＳ Ｐゴシック" panose="020B0600070205080204" pitchFamily="50" charset="-128"/>
                <a:ea typeface="ＭＳ Ｐゴシック" panose="020B0600070205080204" pitchFamily="50" charset="-128"/>
              </a:rPr>
              <a:t>歳入の確保　</a:t>
            </a:r>
            <a:endParaRPr lang="en-US" altLang="ja-JP" sz="1400" b="1" dirty="0">
              <a:latin typeface="ＭＳ Ｐゴシック" panose="020B0600070205080204" pitchFamily="50" charset="-128"/>
              <a:ea typeface="ＭＳ Ｐゴシック" panose="020B0600070205080204" pitchFamily="50" charset="-128"/>
            </a:endParaRPr>
          </a:p>
          <a:p>
            <a:pPr>
              <a:buNone/>
            </a:pPr>
            <a:r>
              <a:rPr lang="ja-JP" altLang="en-US" sz="1400" b="1" dirty="0">
                <a:latin typeface="ＭＳ Ｐゴシック" panose="020B0600070205080204" pitchFamily="50" charset="-128"/>
                <a:ea typeface="ＭＳ Ｐゴシック" panose="020B0600070205080204" pitchFamily="50" charset="-128"/>
              </a:rPr>
              <a:t>　　　　☆市税収納率の向上（現年分　</a:t>
            </a:r>
            <a:r>
              <a:rPr lang="en-US" altLang="ja-JP" sz="1400" b="1" dirty="0" smtClean="0">
                <a:latin typeface="ＭＳ Ｐゴシック" panose="020B0600070205080204" pitchFamily="50" charset="-128"/>
                <a:ea typeface="ＭＳ Ｐゴシック" panose="020B0600070205080204" pitchFamily="50" charset="-128"/>
              </a:rPr>
              <a:t>99.1</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99.15</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、滞納繰越分</a:t>
            </a:r>
            <a:r>
              <a:rPr lang="en-US" altLang="ja-JP" sz="1400" b="1" dirty="0" smtClean="0">
                <a:latin typeface="ＭＳ Ｐゴシック" panose="020B0600070205080204" pitchFamily="50" charset="-128"/>
                <a:ea typeface="ＭＳ Ｐゴシック" panose="020B0600070205080204" pitchFamily="50" charset="-128"/>
              </a:rPr>
              <a:t>15.0</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16.0</a:t>
            </a:r>
            <a:r>
              <a:rPr lang="ja-JP" altLang="en-US" sz="1400" b="1" dirty="0">
                <a:latin typeface="ＭＳ Ｐゴシック" panose="020B0600070205080204" pitchFamily="50" charset="-128"/>
                <a:ea typeface="ＭＳ Ｐゴシック" panose="020B0600070205080204" pitchFamily="50" charset="-128"/>
              </a:rPr>
              <a:t>％ </a:t>
            </a:r>
            <a:r>
              <a:rPr lang="ja-JP" altLang="en-US" sz="1400" b="1" dirty="0" smtClean="0">
                <a:latin typeface="ＭＳ Ｐゴシック" panose="020B0600070205080204" pitchFamily="50" charset="-128"/>
                <a:ea typeface="ＭＳ Ｐゴシック" panose="020B0600070205080204" pitchFamily="50" charset="-128"/>
              </a:rPr>
              <a:t>） </a:t>
            </a:r>
            <a:r>
              <a:rPr lang="ja-JP" altLang="en-US" sz="1400" b="1" dirty="0">
                <a:latin typeface="ＭＳ Ｐゴシック" panose="020B0600070205080204" pitchFamily="50" charset="-128"/>
                <a:ea typeface="ＭＳ Ｐゴシック" panose="020B0600070205080204" pitchFamily="50" charset="-128"/>
              </a:rPr>
              <a:t>⇒</a:t>
            </a:r>
            <a:endParaRPr lang="en-US" altLang="ja-JP" sz="1400" b="1" dirty="0" smtClean="0">
              <a:latin typeface="ＭＳ Ｐゴシック" panose="020B0600070205080204" pitchFamily="50" charset="-128"/>
              <a:ea typeface="ＭＳ Ｐゴシック" panose="020B0600070205080204" pitchFamily="50" charset="-128"/>
            </a:endParaRPr>
          </a:p>
          <a:p>
            <a:pPr>
              <a:buNone/>
            </a:pPr>
            <a:r>
              <a:rPr lang="ja-JP" altLang="en-US" sz="1400" b="1" dirty="0"/>
              <a:t> </a:t>
            </a:r>
            <a:r>
              <a:rPr lang="ja-JP" altLang="en-US" sz="1400" b="1" dirty="0" smtClean="0"/>
              <a:t>         ☆公有財産（土地）の処分による財産収入の確保推進（製鋼所跡地）　⇒</a:t>
            </a:r>
            <a:endParaRPr lang="en-US" altLang="ja-JP" sz="1400" b="1" dirty="0" smtClean="0"/>
          </a:p>
          <a:p>
            <a:pPr>
              <a:buNone/>
            </a:pPr>
            <a:r>
              <a:rPr lang="ja-JP" altLang="en-US" sz="1400" b="1" dirty="0"/>
              <a:t> </a:t>
            </a:r>
            <a:r>
              <a:rPr lang="ja-JP" altLang="en-US" sz="1400" b="1" dirty="0" smtClean="0"/>
              <a:t>         ☆使用料・利用料の見直し⇒</a:t>
            </a:r>
            <a:endParaRPr lang="en-US" altLang="ja-JP" sz="1400" b="1" dirty="0" smtClean="0"/>
          </a:p>
          <a:p>
            <a:pPr>
              <a:buNone/>
            </a:pPr>
            <a:r>
              <a:rPr lang="ja-JP" altLang="en-US" sz="1400" b="1" dirty="0"/>
              <a:t> </a:t>
            </a:r>
            <a:r>
              <a:rPr lang="ja-JP" altLang="en-US" sz="1400" b="1" dirty="0" smtClean="0"/>
              <a:t>         ☆独自財源の確保の継続 ⇒</a:t>
            </a:r>
            <a:endParaRPr lang="en-US" altLang="ja-JP" sz="1400" b="1" dirty="0" smtClean="0"/>
          </a:p>
          <a:p>
            <a:pPr>
              <a:buNone/>
            </a:pPr>
            <a:r>
              <a:rPr lang="ja-JP" altLang="en-US" sz="1400" b="1" dirty="0"/>
              <a:t>　</a:t>
            </a:r>
            <a:r>
              <a:rPr lang="ja-JP" altLang="en-US" sz="1400" b="1" dirty="0" smtClean="0"/>
              <a:t>　　</a:t>
            </a:r>
            <a:r>
              <a:rPr lang="ja-JP" altLang="en-US" sz="1400" b="1" dirty="0"/>
              <a:t>②経費の</a:t>
            </a:r>
            <a:r>
              <a:rPr lang="ja-JP" altLang="en-US" sz="1400" b="1" dirty="0" smtClean="0"/>
              <a:t>削減</a:t>
            </a:r>
            <a:endParaRPr lang="en-US" altLang="ja-JP" sz="1400" b="1" dirty="0" smtClean="0"/>
          </a:p>
          <a:p>
            <a:pPr>
              <a:buNone/>
            </a:pPr>
            <a:r>
              <a:rPr lang="ja-JP" altLang="en-US" sz="1400" b="1" dirty="0"/>
              <a:t>　</a:t>
            </a:r>
            <a:r>
              <a:rPr lang="ja-JP" altLang="en-US" sz="1400" b="1" dirty="0" smtClean="0"/>
              <a:t>　　　 </a:t>
            </a:r>
            <a:r>
              <a:rPr lang="ja-JP" altLang="en-US" sz="1400" b="1" dirty="0"/>
              <a:t>☆</a:t>
            </a:r>
            <a:r>
              <a:rPr lang="ja-JP" altLang="ja-JP" sz="1400" b="1" dirty="0"/>
              <a:t>予算の一部について執行</a:t>
            </a:r>
            <a:r>
              <a:rPr lang="ja-JP" altLang="en-US" sz="1400" b="1" dirty="0"/>
              <a:t>制限を設ける　</a:t>
            </a:r>
            <a:r>
              <a:rPr lang="ja-JP" altLang="en-US" sz="1400" b="1" dirty="0" smtClean="0"/>
              <a:t>⇒</a:t>
            </a:r>
            <a:endParaRPr lang="en-US" altLang="ja-JP" sz="1400" b="1" dirty="0" smtClean="0"/>
          </a:p>
          <a:p>
            <a:pPr>
              <a:buNone/>
            </a:pPr>
            <a:r>
              <a:rPr lang="ja-JP" altLang="en-US" sz="1400" b="1" dirty="0"/>
              <a:t>　</a:t>
            </a:r>
            <a:r>
              <a:rPr lang="ja-JP" altLang="en-US" sz="1400" b="1" dirty="0" smtClean="0"/>
              <a:t>　　　 ☆事務事業の見直し（</a:t>
            </a:r>
            <a:r>
              <a:rPr lang="ja-JP" altLang="ja-JP" sz="1400" b="1" dirty="0" smtClean="0"/>
              <a:t>一般財源</a:t>
            </a:r>
            <a:r>
              <a:rPr lang="en-US" altLang="ja-JP" sz="1400" b="1" dirty="0" smtClean="0"/>
              <a:t>10</a:t>
            </a:r>
            <a:r>
              <a:rPr lang="ja-JP" altLang="ja-JP" sz="1400" b="1" dirty="0"/>
              <a:t>％</a:t>
            </a:r>
            <a:r>
              <a:rPr lang="ja-JP" altLang="ja-JP" sz="1400" b="1" dirty="0" smtClean="0"/>
              <a:t>削減</a:t>
            </a:r>
            <a:r>
              <a:rPr lang="ja-JP" altLang="en-US" sz="1400" b="1" dirty="0" smtClean="0"/>
              <a:t>ほか事業のスクラップ＆ビルド）⇒　</a:t>
            </a:r>
            <a:endParaRPr lang="en-US" altLang="ja-JP" sz="1400" b="1" dirty="0"/>
          </a:p>
          <a:p>
            <a:pPr>
              <a:buNone/>
            </a:pPr>
            <a:r>
              <a:rPr lang="ja-JP" altLang="en-US" sz="1400" b="1" dirty="0" smtClean="0"/>
              <a:t>　　　　 ☆施設のあり方見直し（福祉センターほか）　⇒　</a:t>
            </a:r>
            <a:endParaRPr lang="en-US" altLang="ja-JP" sz="1400" b="1" dirty="0"/>
          </a:p>
        </p:txBody>
      </p:sp>
      <p:sp>
        <p:nvSpPr>
          <p:cNvPr id="32" name="正方形/長方形 1"/>
          <p:cNvSpPr>
            <a:spLocks noChangeArrowheads="1"/>
          </p:cNvSpPr>
          <p:nvPr/>
        </p:nvSpPr>
        <p:spPr bwMode="auto">
          <a:xfrm>
            <a:off x="6424605" y="1304938"/>
            <a:ext cx="2171000"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H30</a:t>
            </a:r>
            <a:r>
              <a:rPr lang="ja-JP" altLang="en-US" sz="1000" b="1" dirty="0" smtClean="0"/>
              <a:t>効果額見込み　＋</a:t>
            </a:r>
            <a:r>
              <a:rPr lang="en-US" altLang="ja-JP" sz="1000" b="1" dirty="0" smtClean="0"/>
              <a:t>100</a:t>
            </a:r>
            <a:r>
              <a:rPr lang="ja-JP" altLang="en-US" sz="1000" b="1" dirty="0" smtClean="0"/>
              <a:t>百万円　</a:t>
            </a:r>
            <a:endParaRPr lang="en-US" altLang="ja-JP" sz="1000" b="1" dirty="0" smtClean="0"/>
          </a:p>
        </p:txBody>
      </p:sp>
      <p:sp>
        <p:nvSpPr>
          <p:cNvPr id="33" name="正方形/長方形 1"/>
          <p:cNvSpPr>
            <a:spLocks noChangeArrowheads="1"/>
          </p:cNvSpPr>
          <p:nvPr/>
        </p:nvSpPr>
        <p:spPr bwMode="auto">
          <a:xfrm>
            <a:off x="6858310" y="1041236"/>
            <a:ext cx="1891890"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H30</a:t>
            </a:r>
            <a:r>
              <a:rPr lang="ja-JP" altLang="en-US" sz="1000" b="1" dirty="0" smtClean="0"/>
              <a:t>効果額見込み　＋</a:t>
            </a:r>
            <a:r>
              <a:rPr lang="en-US" altLang="ja-JP" sz="1000" b="1" dirty="0" smtClean="0"/>
              <a:t>8</a:t>
            </a:r>
            <a:r>
              <a:rPr lang="ja-JP" altLang="en-US" sz="1000" b="1" dirty="0" smtClean="0"/>
              <a:t>百万円　</a:t>
            </a:r>
            <a:endParaRPr lang="en-US" altLang="ja-JP" sz="1000" b="1" dirty="0" smtClean="0"/>
          </a:p>
        </p:txBody>
      </p:sp>
      <p:sp>
        <p:nvSpPr>
          <p:cNvPr id="34" name="正方形/長方形 1"/>
          <p:cNvSpPr>
            <a:spLocks noChangeArrowheads="1"/>
          </p:cNvSpPr>
          <p:nvPr/>
        </p:nvSpPr>
        <p:spPr bwMode="auto">
          <a:xfrm>
            <a:off x="4179688" y="2138046"/>
            <a:ext cx="1919784"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H30</a:t>
            </a:r>
            <a:r>
              <a:rPr lang="ja-JP" altLang="en-US" sz="1000" b="1" dirty="0" smtClean="0"/>
              <a:t>効果額見込み　△</a:t>
            </a:r>
            <a:r>
              <a:rPr lang="en-US" altLang="ja-JP" sz="1000" b="1" dirty="0" smtClean="0"/>
              <a:t>50</a:t>
            </a:r>
            <a:r>
              <a:rPr lang="ja-JP" altLang="en-US" sz="1000" b="1" dirty="0" smtClean="0"/>
              <a:t>百万円　</a:t>
            </a:r>
            <a:endParaRPr lang="en-US" altLang="ja-JP" sz="1000" b="1" dirty="0" smtClean="0"/>
          </a:p>
        </p:txBody>
      </p:sp>
      <p:sp>
        <p:nvSpPr>
          <p:cNvPr id="35" name="正方形/長方形 1"/>
          <p:cNvSpPr>
            <a:spLocks noChangeArrowheads="1"/>
          </p:cNvSpPr>
          <p:nvPr/>
        </p:nvSpPr>
        <p:spPr bwMode="auto">
          <a:xfrm>
            <a:off x="6930876" y="3177705"/>
            <a:ext cx="1944216"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＋４百万円　</a:t>
            </a:r>
            <a:endParaRPr lang="en-US" altLang="ja-JP" sz="1000" b="1" dirty="0" smtClean="0"/>
          </a:p>
        </p:txBody>
      </p:sp>
      <p:sp>
        <p:nvSpPr>
          <p:cNvPr id="36" name="正方形/長方形 1"/>
          <p:cNvSpPr>
            <a:spLocks noChangeArrowheads="1"/>
          </p:cNvSpPr>
          <p:nvPr/>
        </p:nvSpPr>
        <p:spPr bwMode="auto">
          <a:xfrm>
            <a:off x="6302783" y="3432352"/>
            <a:ext cx="2076647"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a:t>
            </a:r>
            <a:r>
              <a:rPr lang="en-US" altLang="ja-JP" sz="1000" b="1" dirty="0" smtClean="0"/>
              <a:t>40</a:t>
            </a:r>
            <a:r>
              <a:rPr lang="ja-JP" altLang="en-US" sz="1000" b="1" dirty="0" smtClean="0"/>
              <a:t>百万円　</a:t>
            </a:r>
            <a:endParaRPr lang="en-US" altLang="ja-JP" sz="1000" b="1" dirty="0" smtClean="0"/>
          </a:p>
        </p:txBody>
      </p:sp>
      <p:sp>
        <p:nvSpPr>
          <p:cNvPr id="37" name="正方形/長方形 1"/>
          <p:cNvSpPr>
            <a:spLocks noChangeArrowheads="1"/>
          </p:cNvSpPr>
          <p:nvPr/>
        </p:nvSpPr>
        <p:spPr bwMode="auto">
          <a:xfrm>
            <a:off x="4298471" y="4445285"/>
            <a:ext cx="2004312"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a:t>
            </a:r>
            <a:r>
              <a:rPr lang="en-US" altLang="ja-JP" sz="1000" b="1" dirty="0" smtClean="0"/>
              <a:t>50</a:t>
            </a:r>
            <a:r>
              <a:rPr lang="ja-JP" altLang="en-US" sz="1000" b="1" dirty="0" smtClean="0"/>
              <a:t>百万円　</a:t>
            </a:r>
            <a:endParaRPr lang="en-US" altLang="ja-JP" sz="1000" b="1" dirty="0" smtClean="0"/>
          </a:p>
        </p:txBody>
      </p:sp>
      <p:sp>
        <p:nvSpPr>
          <p:cNvPr id="38" name="正方形/長方形 1"/>
          <p:cNvSpPr>
            <a:spLocks noChangeArrowheads="1"/>
          </p:cNvSpPr>
          <p:nvPr/>
        </p:nvSpPr>
        <p:spPr bwMode="auto">
          <a:xfrm>
            <a:off x="6558550" y="4697799"/>
            <a:ext cx="1991959"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a:t>
            </a:r>
            <a:r>
              <a:rPr lang="en-US" altLang="ja-JP" sz="1000" b="1" dirty="0" smtClean="0"/>
              <a:t>150</a:t>
            </a:r>
            <a:r>
              <a:rPr lang="ja-JP" altLang="en-US" sz="1000" b="1" dirty="0" smtClean="0"/>
              <a:t>百万円　</a:t>
            </a:r>
            <a:endParaRPr lang="en-US" altLang="ja-JP" sz="1000" b="1" dirty="0" smtClean="0"/>
          </a:p>
        </p:txBody>
      </p:sp>
      <p:sp>
        <p:nvSpPr>
          <p:cNvPr id="39" name="正方形/長方形 1"/>
          <p:cNvSpPr>
            <a:spLocks noChangeArrowheads="1"/>
          </p:cNvSpPr>
          <p:nvPr/>
        </p:nvSpPr>
        <p:spPr bwMode="auto">
          <a:xfrm>
            <a:off x="4411645" y="5004686"/>
            <a:ext cx="2060180"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a:t>
            </a:r>
            <a:r>
              <a:rPr lang="en-US" altLang="ja-JP" sz="1000" b="1" dirty="0" smtClean="0"/>
              <a:t>22</a:t>
            </a:r>
            <a:r>
              <a:rPr lang="ja-JP" altLang="en-US" sz="1000" b="1" dirty="0" smtClean="0"/>
              <a:t>百万円　</a:t>
            </a:r>
            <a:endParaRPr lang="en-US" altLang="ja-JP" sz="1000" b="1" dirty="0" smtClean="0"/>
          </a:p>
        </p:txBody>
      </p:sp>
      <p:sp>
        <p:nvSpPr>
          <p:cNvPr id="40" name="正方形/長方形 1"/>
          <p:cNvSpPr>
            <a:spLocks noChangeArrowheads="1"/>
          </p:cNvSpPr>
          <p:nvPr/>
        </p:nvSpPr>
        <p:spPr bwMode="auto">
          <a:xfrm>
            <a:off x="269425" y="5175366"/>
            <a:ext cx="9109724" cy="2376035"/>
          </a:xfrm>
          <a:prstGeom prst="rect">
            <a:avLst/>
          </a:prstGeom>
          <a:noFill/>
          <a:ln w="31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200" b="1" dirty="0" smtClean="0"/>
              <a:t>　</a:t>
            </a:r>
            <a:r>
              <a:rPr lang="ja-JP" altLang="en-US" sz="1400" b="1" u="sng" dirty="0" smtClean="0"/>
              <a:t>（</a:t>
            </a:r>
            <a:r>
              <a:rPr lang="en-US" altLang="ja-JP" sz="1400" b="1" u="sng" dirty="0" smtClean="0"/>
              <a:t>3</a:t>
            </a:r>
            <a:r>
              <a:rPr lang="ja-JP" altLang="en-US" sz="1400" b="1" u="sng" dirty="0" smtClean="0"/>
              <a:t>）</a:t>
            </a:r>
            <a:r>
              <a:rPr lang="ja-JP" altLang="en-US" sz="1400" b="1" u="sng" dirty="0"/>
              <a:t>平成</a:t>
            </a:r>
            <a:r>
              <a:rPr lang="en-US" altLang="ja-JP" sz="1400" b="1" u="sng" dirty="0" smtClean="0">
                <a:latin typeface="ＭＳ Ｐゴシック" panose="020B0600070205080204" pitchFamily="50" charset="-128"/>
                <a:ea typeface="ＭＳ Ｐゴシック" panose="020B0600070205080204" pitchFamily="50" charset="-128"/>
              </a:rPr>
              <a:t>32</a:t>
            </a:r>
            <a:r>
              <a:rPr lang="ja-JP" altLang="en-US" sz="1400" b="1" u="sng" dirty="0" smtClean="0"/>
              <a:t>年度の取組</a:t>
            </a:r>
            <a:endParaRPr lang="en-US" altLang="ja-JP" sz="1400" b="1" u="sng" dirty="0" smtClean="0"/>
          </a:p>
          <a:p>
            <a:pPr>
              <a:buNone/>
            </a:pPr>
            <a:r>
              <a:rPr lang="ja-JP" altLang="en-US" sz="1400" b="1" dirty="0" smtClean="0"/>
              <a:t>       基金</a:t>
            </a:r>
            <a:r>
              <a:rPr lang="ja-JP" altLang="en-US" sz="1400" b="1" dirty="0"/>
              <a:t>繰入に頼らない予算編成、計画的な基金の積立を目標に以下の取組を実施します。</a:t>
            </a:r>
            <a:endParaRPr lang="en-US" altLang="ja-JP" sz="1400" b="1" dirty="0"/>
          </a:p>
          <a:p>
            <a:pPr>
              <a:buNone/>
            </a:pPr>
            <a:r>
              <a:rPr lang="ja-JP" altLang="en-US" sz="1400" b="1" dirty="0"/>
              <a:t>　　　</a:t>
            </a:r>
            <a:r>
              <a:rPr lang="ja-JP" altLang="en-US" sz="1400" b="1" dirty="0" smtClean="0">
                <a:latin typeface="ＭＳ Ｐゴシック" panose="020B0600070205080204" pitchFamily="50" charset="-128"/>
                <a:ea typeface="ＭＳ Ｐゴシック" panose="020B0600070205080204" pitchFamily="50" charset="-128"/>
              </a:rPr>
              <a:t>①</a:t>
            </a:r>
            <a:r>
              <a:rPr lang="ja-JP" altLang="en-US" sz="1400" b="1" dirty="0">
                <a:latin typeface="ＭＳ Ｐゴシック" panose="020B0600070205080204" pitchFamily="50" charset="-128"/>
                <a:ea typeface="ＭＳ Ｐゴシック" panose="020B0600070205080204" pitchFamily="50" charset="-128"/>
              </a:rPr>
              <a:t>歳入の確保　</a:t>
            </a:r>
            <a:endParaRPr lang="en-US" altLang="ja-JP" sz="1400" b="1" dirty="0">
              <a:latin typeface="ＭＳ Ｐゴシック" panose="020B0600070205080204" pitchFamily="50" charset="-128"/>
              <a:ea typeface="ＭＳ Ｐゴシック" panose="020B0600070205080204" pitchFamily="50" charset="-128"/>
            </a:endParaRPr>
          </a:p>
          <a:p>
            <a:pPr>
              <a:buNone/>
            </a:pPr>
            <a:r>
              <a:rPr lang="ja-JP" altLang="en-US" sz="1400" b="1" dirty="0">
                <a:latin typeface="ＭＳ Ｐゴシック" panose="020B0600070205080204" pitchFamily="50" charset="-128"/>
                <a:ea typeface="ＭＳ Ｐゴシック" panose="020B0600070205080204" pitchFamily="50" charset="-128"/>
              </a:rPr>
              <a:t>　　　　☆市税収納率の向上（現年分　</a:t>
            </a:r>
            <a:r>
              <a:rPr lang="en-US" altLang="ja-JP" sz="1400" b="1" dirty="0" smtClean="0">
                <a:latin typeface="ＭＳ Ｐゴシック" panose="020B0600070205080204" pitchFamily="50" charset="-128"/>
                <a:ea typeface="ＭＳ Ｐゴシック" panose="020B0600070205080204" pitchFamily="50" charset="-128"/>
              </a:rPr>
              <a:t>99.15</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99.2</a:t>
            </a:r>
            <a:r>
              <a:rPr lang="ja-JP" altLang="en-US" sz="1400" b="1" dirty="0" smtClean="0">
                <a:latin typeface="ＭＳ Ｐゴシック" panose="020B0600070205080204" pitchFamily="50" charset="-128"/>
                <a:ea typeface="ＭＳ Ｐゴシック" panose="020B0600070205080204" pitchFamily="50" charset="-128"/>
              </a:rPr>
              <a:t>％</a:t>
            </a:r>
            <a:r>
              <a:rPr lang="ja-JP" altLang="en-US" sz="1400" b="1" dirty="0">
                <a:latin typeface="ＭＳ Ｐゴシック" panose="020B0600070205080204" pitchFamily="50" charset="-128"/>
                <a:ea typeface="ＭＳ Ｐゴシック" panose="020B0600070205080204" pitchFamily="50" charset="-128"/>
              </a:rPr>
              <a:t>、滞納繰越分</a:t>
            </a:r>
            <a:r>
              <a:rPr lang="en-US" altLang="ja-JP" sz="1400" b="1" dirty="0" smtClean="0">
                <a:latin typeface="ＭＳ Ｐゴシック" panose="020B0600070205080204" pitchFamily="50" charset="-128"/>
                <a:ea typeface="ＭＳ Ｐゴシック" panose="020B0600070205080204" pitchFamily="50" charset="-128"/>
              </a:rPr>
              <a:t>16.0</a:t>
            </a:r>
            <a:r>
              <a:rPr lang="ja-JP" altLang="en-US" sz="1400" b="1" dirty="0">
                <a:latin typeface="ＭＳ Ｐゴシック" panose="020B0600070205080204" pitchFamily="50" charset="-128"/>
                <a:ea typeface="ＭＳ Ｐゴシック" panose="020B0600070205080204" pitchFamily="50" charset="-128"/>
              </a:rPr>
              <a:t>％→</a:t>
            </a:r>
            <a:r>
              <a:rPr lang="en-US" altLang="ja-JP" sz="1400" b="1" dirty="0" smtClean="0">
                <a:latin typeface="ＭＳ Ｐゴシック" panose="020B0600070205080204" pitchFamily="50" charset="-128"/>
                <a:ea typeface="ＭＳ Ｐゴシック" panose="020B0600070205080204" pitchFamily="50" charset="-128"/>
              </a:rPr>
              <a:t>17.0</a:t>
            </a:r>
            <a:r>
              <a:rPr lang="ja-JP" altLang="en-US" sz="1400" b="1" dirty="0" smtClean="0">
                <a:latin typeface="ＭＳ Ｐゴシック" panose="020B0600070205080204" pitchFamily="50" charset="-128"/>
                <a:ea typeface="ＭＳ Ｐゴシック" panose="020B0600070205080204" pitchFamily="50" charset="-128"/>
              </a:rPr>
              <a:t>％） </a:t>
            </a:r>
            <a:r>
              <a:rPr lang="ja-JP" altLang="en-US" sz="1400" b="1" dirty="0">
                <a:latin typeface="ＭＳ Ｐゴシック" panose="020B0600070205080204" pitchFamily="50" charset="-128"/>
                <a:ea typeface="ＭＳ Ｐゴシック" panose="020B0600070205080204" pitchFamily="50" charset="-128"/>
              </a:rPr>
              <a:t>⇒</a:t>
            </a:r>
            <a:endParaRPr lang="en-US" altLang="ja-JP" sz="1400" b="1" dirty="0">
              <a:latin typeface="ＭＳ Ｐゴシック" panose="020B0600070205080204" pitchFamily="50" charset="-128"/>
              <a:ea typeface="ＭＳ Ｐゴシック" panose="020B0600070205080204" pitchFamily="50" charset="-128"/>
            </a:endParaRPr>
          </a:p>
          <a:p>
            <a:pPr>
              <a:buNone/>
            </a:pPr>
            <a:r>
              <a:rPr lang="ja-JP" altLang="en-US" sz="1400" b="1" dirty="0"/>
              <a:t> </a:t>
            </a:r>
            <a:r>
              <a:rPr lang="ja-JP" altLang="en-US" sz="1400" b="1" dirty="0" smtClean="0"/>
              <a:t>         ☆独自</a:t>
            </a:r>
            <a:r>
              <a:rPr lang="ja-JP" altLang="en-US" sz="1400" b="1" dirty="0"/>
              <a:t>財源の</a:t>
            </a:r>
            <a:r>
              <a:rPr lang="ja-JP" altLang="en-US" sz="1400" b="1" dirty="0" smtClean="0"/>
              <a:t>確保の継続 ⇒</a:t>
            </a:r>
            <a:endParaRPr lang="en-US" altLang="ja-JP" sz="1400" b="1" dirty="0" smtClean="0"/>
          </a:p>
          <a:p>
            <a:pPr>
              <a:buNone/>
            </a:pPr>
            <a:r>
              <a:rPr lang="ja-JP" altLang="en-US" sz="1400" b="1" dirty="0"/>
              <a:t>　</a:t>
            </a:r>
            <a:r>
              <a:rPr lang="ja-JP" altLang="en-US" sz="1400" b="1" dirty="0" smtClean="0"/>
              <a:t>　　</a:t>
            </a:r>
            <a:r>
              <a:rPr lang="ja-JP" altLang="en-US" sz="1400" b="1" dirty="0"/>
              <a:t>②経費の</a:t>
            </a:r>
            <a:r>
              <a:rPr lang="ja-JP" altLang="en-US" sz="1400" b="1" dirty="0" smtClean="0"/>
              <a:t>削減</a:t>
            </a:r>
            <a:endParaRPr lang="en-US" altLang="ja-JP" sz="1400" b="1" dirty="0" smtClean="0"/>
          </a:p>
          <a:p>
            <a:pPr>
              <a:buNone/>
            </a:pPr>
            <a:r>
              <a:rPr lang="ja-JP" altLang="en-US" sz="1400" b="1" dirty="0" smtClean="0"/>
              <a:t>          ☆定員管理計画の見直し</a:t>
            </a:r>
            <a:endParaRPr lang="en-US" altLang="ja-JP" sz="1400" b="1" dirty="0" smtClean="0"/>
          </a:p>
          <a:p>
            <a:pPr>
              <a:buNone/>
            </a:pPr>
            <a:r>
              <a:rPr lang="ja-JP" altLang="en-US" sz="1400" b="1" dirty="0"/>
              <a:t> </a:t>
            </a:r>
            <a:r>
              <a:rPr lang="ja-JP" altLang="en-US" sz="1400" b="1" dirty="0" smtClean="0"/>
              <a:t>         ☆事務事業の見直し</a:t>
            </a:r>
            <a:r>
              <a:rPr lang="ja-JP" altLang="en-US" sz="1400" b="1" dirty="0"/>
              <a:t>継続（</a:t>
            </a:r>
            <a:r>
              <a:rPr lang="ja-JP" altLang="ja-JP" sz="1400" b="1" dirty="0"/>
              <a:t>一般財源</a:t>
            </a:r>
            <a:r>
              <a:rPr lang="en-US" altLang="ja-JP" sz="1400" b="1" dirty="0"/>
              <a:t>10</a:t>
            </a:r>
            <a:r>
              <a:rPr lang="ja-JP" altLang="ja-JP" sz="1400" b="1" dirty="0"/>
              <a:t>％削減</a:t>
            </a:r>
            <a:r>
              <a:rPr lang="ja-JP" altLang="en-US" sz="1400" b="1" dirty="0"/>
              <a:t>ほか事業のスクラップ＆ビルド</a:t>
            </a:r>
            <a:r>
              <a:rPr lang="ja-JP" altLang="en-US" sz="1400" b="1" dirty="0" smtClean="0"/>
              <a:t>）⇒</a:t>
            </a:r>
            <a:endParaRPr lang="en-US" altLang="ja-JP" sz="1400" b="1" dirty="0" smtClean="0"/>
          </a:p>
          <a:p>
            <a:pPr>
              <a:buNone/>
            </a:pPr>
            <a:r>
              <a:rPr lang="ja-JP" altLang="en-US" sz="1400" b="1" dirty="0"/>
              <a:t> </a:t>
            </a:r>
            <a:r>
              <a:rPr lang="ja-JP" altLang="en-US" sz="1400" b="1" dirty="0" smtClean="0"/>
              <a:t>         ☆施設の閉鎖（西布施保育園閉園・住吉保育園民営化）⇒　</a:t>
            </a:r>
            <a:endParaRPr lang="en-US" altLang="ja-JP" sz="1400" b="1" dirty="0"/>
          </a:p>
        </p:txBody>
      </p:sp>
      <p:sp>
        <p:nvSpPr>
          <p:cNvPr id="41" name="正方形/長方形 1"/>
          <p:cNvSpPr>
            <a:spLocks noChangeArrowheads="1"/>
          </p:cNvSpPr>
          <p:nvPr/>
        </p:nvSpPr>
        <p:spPr bwMode="auto">
          <a:xfrm>
            <a:off x="5300629" y="7220917"/>
            <a:ext cx="2130028"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smtClean="0"/>
              <a:t>H32</a:t>
            </a:r>
            <a:r>
              <a:rPr lang="ja-JP" altLang="en-US" sz="1000" b="1" dirty="0" smtClean="0"/>
              <a:t>効果額見込み　△</a:t>
            </a:r>
            <a:r>
              <a:rPr lang="en-US" altLang="ja-JP" sz="1000" b="1" dirty="0" smtClean="0"/>
              <a:t>20</a:t>
            </a:r>
            <a:r>
              <a:rPr lang="ja-JP" altLang="en-US" sz="1000" b="1" dirty="0" smtClean="0"/>
              <a:t>百万円　</a:t>
            </a:r>
            <a:endParaRPr lang="en-US" altLang="ja-JP" sz="1000" b="1" dirty="0" smtClean="0"/>
          </a:p>
        </p:txBody>
      </p:sp>
      <p:sp>
        <p:nvSpPr>
          <p:cNvPr id="42"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7</a:t>
            </a:r>
            <a:endParaRPr lang="en-US" altLang="ja-JP" sz="1400" b="1" dirty="0">
              <a:latin typeface="ＭＳ Ｐゴシック" charset="-128"/>
            </a:endParaRPr>
          </a:p>
        </p:txBody>
      </p:sp>
      <p:sp>
        <p:nvSpPr>
          <p:cNvPr id="16" name="正方形/長方形 1"/>
          <p:cNvSpPr>
            <a:spLocks noChangeArrowheads="1"/>
          </p:cNvSpPr>
          <p:nvPr/>
        </p:nvSpPr>
        <p:spPr bwMode="auto">
          <a:xfrm>
            <a:off x="6930876" y="5953374"/>
            <a:ext cx="2026984"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H32</a:t>
            </a:r>
            <a:r>
              <a:rPr lang="ja-JP" altLang="en-US" sz="1000" b="1" dirty="0" smtClean="0"/>
              <a:t>効果額見込み　＋４百万円　</a:t>
            </a:r>
            <a:endParaRPr lang="en-US" altLang="ja-JP" sz="1000" b="1" dirty="0" smtClean="0"/>
          </a:p>
        </p:txBody>
      </p:sp>
      <p:sp>
        <p:nvSpPr>
          <p:cNvPr id="17" name="正方形/長方形 1"/>
          <p:cNvSpPr>
            <a:spLocks noChangeArrowheads="1"/>
          </p:cNvSpPr>
          <p:nvPr/>
        </p:nvSpPr>
        <p:spPr bwMode="auto">
          <a:xfrm>
            <a:off x="6965901" y="6943082"/>
            <a:ext cx="1991959"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H32</a:t>
            </a:r>
            <a:r>
              <a:rPr lang="ja-JP" altLang="en-US" sz="1000" b="1" dirty="0" smtClean="0"/>
              <a:t>効果額見込み　△</a:t>
            </a:r>
            <a:r>
              <a:rPr lang="en-US" altLang="ja-JP" sz="1000" b="1" dirty="0" smtClean="0"/>
              <a:t>120</a:t>
            </a:r>
            <a:r>
              <a:rPr lang="ja-JP" altLang="en-US" sz="1000" b="1" dirty="0" smtClean="0"/>
              <a:t>百万円　</a:t>
            </a:r>
            <a:endParaRPr lang="en-US" altLang="ja-JP" sz="1000" b="1" dirty="0" smtClean="0"/>
          </a:p>
        </p:txBody>
      </p:sp>
      <p:sp>
        <p:nvSpPr>
          <p:cNvPr id="18" name="正方形/長方形 1"/>
          <p:cNvSpPr>
            <a:spLocks noChangeArrowheads="1"/>
          </p:cNvSpPr>
          <p:nvPr/>
        </p:nvSpPr>
        <p:spPr bwMode="auto">
          <a:xfrm>
            <a:off x="3095827" y="3678573"/>
            <a:ext cx="1991959"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＋３百万円　</a:t>
            </a:r>
            <a:endParaRPr lang="en-US" altLang="ja-JP" sz="1000" b="1" dirty="0" smtClean="0"/>
          </a:p>
        </p:txBody>
      </p:sp>
      <p:sp>
        <p:nvSpPr>
          <p:cNvPr id="19" name="右中かっこ 18"/>
          <p:cNvSpPr/>
          <p:nvPr/>
        </p:nvSpPr>
        <p:spPr>
          <a:xfrm>
            <a:off x="8750200" y="900311"/>
            <a:ext cx="708224" cy="6566467"/>
          </a:xfrm>
          <a:prstGeom prst="rightBrace">
            <a:avLst/>
          </a:prstGeom>
          <a:ln/>
        </p:spPr>
        <p:style>
          <a:lnRef idx="1">
            <a:schemeClr val="dk1"/>
          </a:lnRef>
          <a:fillRef idx="0">
            <a:schemeClr val="dk1"/>
          </a:fillRef>
          <a:effectRef idx="0">
            <a:schemeClr val="dk1"/>
          </a:effectRef>
          <a:fontRef idx="minor">
            <a:schemeClr val="tx1"/>
          </a:fontRef>
        </p:style>
        <p:txBody>
          <a:bodyPr anchor="ctr"/>
          <a:lstStyle/>
          <a:p>
            <a:pPr algn="ctr">
              <a:defRPr/>
            </a:pPr>
            <a:endParaRPr lang="ja-JP" altLang="en-US"/>
          </a:p>
        </p:txBody>
      </p:sp>
      <p:sp>
        <p:nvSpPr>
          <p:cNvPr id="20" name="Text Box 4"/>
          <p:cNvSpPr txBox="1">
            <a:spLocks noChangeArrowheads="1"/>
          </p:cNvSpPr>
          <p:nvPr/>
        </p:nvSpPr>
        <p:spPr bwMode="auto">
          <a:xfrm>
            <a:off x="9458424" y="3938229"/>
            <a:ext cx="1205012" cy="532475"/>
          </a:xfrm>
          <a:prstGeom prst="rect">
            <a:avLst/>
          </a:prstGeom>
          <a:solidFill>
            <a:srgbClr val="CCECFF"/>
          </a:solidFill>
          <a:ln w="9525">
            <a:solidFill>
              <a:schemeClr val="tx1"/>
            </a:solidFill>
            <a:miter lim="800000"/>
            <a:headEnd/>
            <a:tailEnd/>
          </a:ln>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FontTx/>
              <a:buNone/>
            </a:pPr>
            <a:r>
              <a:rPr lang="ja-JP" altLang="en-US" sz="1400" b="1" dirty="0" smtClean="0">
                <a:solidFill>
                  <a:srgbClr val="000000"/>
                </a:solidFill>
                <a:latin typeface="ＭＳ Ｐゴシック" charset="-128"/>
              </a:rPr>
              <a:t>財政状況を見ながら継続</a:t>
            </a:r>
            <a:endParaRPr lang="en-US" altLang="ja-JP" sz="1400" b="1" dirty="0" smtClean="0">
              <a:solidFill>
                <a:srgbClr val="000000"/>
              </a:solidFill>
              <a:latin typeface="ＭＳ Ｐゴシック" charset="-128"/>
            </a:endParaRPr>
          </a:p>
        </p:txBody>
      </p:sp>
      <p:sp>
        <p:nvSpPr>
          <p:cNvPr id="21" name="正方形/長方形 1"/>
          <p:cNvSpPr>
            <a:spLocks noChangeArrowheads="1"/>
          </p:cNvSpPr>
          <p:nvPr/>
        </p:nvSpPr>
        <p:spPr bwMode="auto">
          <a:xfrm>
            <a:off x="3095826" y="3958245"/>
            <a:ext cx="1991959"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H31</a:t>
            </a:r>
            <a:r>
              <a:rPr lang="ja-JP" altLang="en-US" sz="1000" b="1" dirty="0" smtClean="0"/>
              <a:t>効果額見込み　＋</a:t>
            </a:r>
            <a:r>
              <a:rPr lang="en-US" altLang="ja-JP" sz="1000" b="1" dirty="0" smtClean="0"/>
              <a:t>20</a:t>
            </a:r>
            <a:r>
              <a:rPr lang="ja-JP" altLang="en-US" sz="1000" b="1" dirty="0" smtClean="0"/>
              <a:t>百万円　</a:t>
            </a:r>
            <a:endParaRPr lang="en-US" altLang="ja-JP" sz="1000" b="1" dirty="0" smtClean="0"/>
          </a:p>
        </p:txBody>
      </p:sp>
      <p:sp>
        <p:nvSpPr>
          <p:cNvPr id="22" name="正方形/長方形 1"/>
          <p:cNvSpPr>
            <a:spLocks noChangeArrowheads="1"/>
          </p:cNvSpPr>
          <p:nvPr/>
        </p:nvSpPr>
        <p:spPr bwMode="auto">
          <a:xfrm>
            <a:off x="3110507" y="6240272"/>
            <a:ext cx="2026984" cy="246221"/>
          </a:xfrm>
          <a:prstGeom prst="rect">
            <a:avLst/>
          </a:prstGeom>
          <a:solidFill>
            <a:srgbClr val="FFE2E1"/>
          </a:solidFill>
          <a:ln w="3175">
            <a:solidFill>
              <a:schemeClr val="tx1"/>
            </a:solidFill>
            <a:miter lim="800000"/>
            <a:headEnd/>
            <a:tailEnd/>
          </a:ln>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buNone/>
            </a:pPr>
            <a:r>
              <a:rPr lang="en-US" altLang="ja-JP" sz="1000" b="1" dirty="0" smtClean="0"/>
              <a:t>H32</a:t>
            </a:r>
            <a:r>
              <a:rPr lang="ja-JP" altLang="en-US" sz="1000" b="1" dirty="0" smtClean="0"/>
              <a:t>効果額見込み　＋</a:t>
            </a:r>
            <a:r>
              <a:rPr lang="en-US" altLang="ja-JP" sz="1000" b="1" dirty="0" smtClean="0"/>
              <a:t>10</a:t>
            </a:r>
            <a:r>
              <a:rPr lang="ja-JP" altLang="en-US" sz="1000" b="1" dirty="0" smtClean="0"/>
              <a:t>百万円　</a:t>
            </a:r>
            <a:endParaRPr lang="en-US" altLang="ja-JP" sz="1000" b="1" dirty="0" smtClean="0"/>
          </a:p>
        </p:txBody>
      </p:sp>
    </p:spTree>
    <p:extLst>
      <p:ext uri="{BB962C8B-B14F-4D97-AF65-F5344CB8AC3E}">
        <p14:creationId xmlns:p14="http://schemas.microsoft.com/office/powerpoint/2010/main" val="327265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a:spLocks noChangeArrowheads="1"/>
          </p:cNvSpPr>
          <p:nvPr/>
        </p:nvSpPr>
        <p:spPr bwMode="auto">
          <a:xfrm>
            <a:off x="42415" y="22820"/>
            <a:ext cx="2423965" cy="338554"/>
          </a:xfrm>
          <a:prstGeom prst="rect">
            <a:avLst/>
          </a:prstGeom>
          <a:noFill/>
          <a:ln w="9525">
            <a:no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pPr>
            <a:r>
              <a:rPr lang="ja-JP" altLang="en-US" sz="1600" b="1" dirty="0" smtClean="0">
                <a:latin typeface="ＭＳ Ｐゴシック" charset="-128"/>
              </a:rPr>
              <a:t>７</a:t>
            </a:r>
            <a:r>
              <a:rPr lang="en-US" altLang="ja-JP" sz="1600" b="1" dirty="0" smtClean="0">
                <a:latin typeface="ＭＳ Ｐゴシック" charset="-128"/>
              </a:rPr>
              <a:t>.</a:t>
            </a:r>
            <a:r>
              <a:rPr lang="ja-JP" altLang="en-US" sz="1600" b="1" dirty="0" smtClean="0">
                <a:latin typeface="ＭＳ Ｐゴシック" charset="-128"/>
              </a:rPr>
              <a:t>魚津市の目指すべき姿</a:t>
            </a:r>
            <a:endParaRPr lang="en-US" altLang="ja-JP" sz="1600" b="1" dirty="0" smtClean="0">
              <a:latin typeface="ＭＳ Ｐゴシック" charset="-128"/>
            </a:endParaRPr>
          </a:p>
        </p:txBody>
      </p:sp>
      <p:sp>
        <p:nvSpPr>
          <p:cNvPr id="5" name="正方形/長方形 1"/>
          <p:cNvSpPr>
            <a:spLocks noChangeArrowheads="1"/>
          </p:cNvSpPr>
          <p:nvPr/>
        </p:nvSpPr>
        <p:spPr bwMode="auto">
          <a:xfrm>
            <a:off x="2361" y="387658"/>
            <a:ext cx="3216053" cy="307777"/>
          </a:xfrm>
          <a:prstGeom prst="rect">
            <a:avLst/>
          </a:prstGeom>
          <a:solidFill>
            <a:srgbClr val="FFE2E1"/>
          </a:solidFill>
          <a:ln w="9525">
            <a:solidFill>
              <a:srgbClr val="000000"/>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b="1" dirty="0">
                <a:latin typeface="ＭＳ Ｐゴシック" charset="-128"/>
              </a:rPr>
              <a:t>　</a:t>
            </a:r>
            <a:r>
              <a:rPr lang="ja-JP" altLang="en-US" sz="1400" b="1" dirty="0" smtClean="0">
                <a:latin typeface="ＭＳ Ｐゴシック" charset="-128"/>
              </a:rPr>
              <a:t>　 改善策実施後の財源不足の見通し</a:t>
            </a:r>
            <a:endParaRPr lang="en-US" altLang="ja-JP" sz="1100" b="1" dirty="0">
              <a:latin typeface="ＭＳ Ｐゴシック" charset="-128"/>
            </a:endParaRPr>
          </a:p>
        </p:txBody>
      </p:sp>
      <p:sp>
        <p:nvSpPr>
          <p:cNvPr id="7" name="Text Box 15"/>
          <p:cNvSpPr txBox="1">
            <a:spLocks noChangeArrowheads="1"/>
          </p:cNvSpPr>
          <p:nvPr/>
        </p:nvSpPr>
        <p:spPr bwMode="auto">
          <a:xfrm>
            <a:off x="9871348" y="0"/>
            <a:ext cx="82205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400" b="1" dirty="0">
                <a:latin typeface="ＭＳ Ｐゴシック" charset="-128"/>
              </a:rPr>
              <a:t>Ｎｏ</a:t>
            </a:r>
            <a:r>
              <a:rPr lang="ja-JP" altLang="en-US" sz="1400" b="1" dirty="0" smtClean="0">
                <a:latin typeface="ＭＳ Ｐゴシック" charset="-128"/>
              </a:rPr>
              <a:t>．</a:t>
            </a:r>
            <a:r>
              <a:rPr lang="en-US" altLang="ja-JP" sz="1400" b="1" dirty="0" smtClean="0">
                <a:latin typeface="ＭＳ Ｐゴシック" charset="-128"/>
              </a:rPr>
              <a:t>8</a:t>
            </a:r>
            <a:endParaRPr lang="en-US" altLang="ja-JP" sz="1400" b="1" dirty="0">
              <a:latin typeface="ＭＳ Ｐゴシック" charset="-128"/>
            </a:endParaRPr>
          </a:p>
        </p:txBody>
      </p:sp>
      <p:sp>
        <p:nvSpPr>
          <p:cNvPr id="9" name="正方形/長方形 1"/>
          <p:cNvSpPr>
            <a:spLocks noChangeArrowheads="1"/>
          </p:cNvSpPr>
          <p:nvPr/>
        </p:nvSpPr>
        <p:spPr bwMode="auto">
          <a:xfrm>
            <a:off x="171762" y="4878405"/>
            <a:ext cx="10392084" cy="1428083"/>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buNone/>
            </a:pPr>
            <a:r>
              <a:rPr lang="ja-JP" altLang="en-US" sz="1400" dirty="0" smtClean="0"/>
              <a:t>　</a:t>
            </a:r>
            <a:r>
              <a:rPr lang="ja-JP" altLang="en-US" sz="1400" b="1" dirty="0" smtClean="0"/>
              <a:t>魚津市では、今まで歳出が歳入を大きく上回る状態が続いていたため、財政調整基金だけでなく一部の特定目的基金も財源不足に充当することで、予算を組んで来ました。この状態が続けば、いずれ基金が減少し予算を組むことが、さらに難しくなります。事業</a:t>
            </a:r>
            <a:r>
              <a:rPr lang="ja-JP" altLang="en-US" sz="1400" b="1" dirty="0"/>
              <a:t>のスクラップ＆ビルドを徹底</a:t>
            </a:r>
            <a:r>
              <a:rPr lang="ja-JP" altLang="en-US" sz="1400" b="1" dirty="0" smtClean="0"/>
              <a:t>し歳出を削減・抑制する一方で、国県</a:t>
            </a:r>
            <a:r>
              <a:rPr lang="ja-JP" altLang="en-US" sz="1400" b="1" dirty="0"/>
              <a:t>補助金や独自財源の獲得によって、</a:t>
            </a:r>
            <a:r>
              <a:rPr lang="ja-JP" altLang="en-US" sz="1400" b="1" dirty="0" smtClean="0"/>
              <a:t>歳入を増加させることができれば、財源不足は徐々に減少します。</a:t>
            </a:r>
            <a:endParaRPr lang="en-US" altLang="ja-JP" sz="1400" b="1" dirty="0" smtClean="0"/>
          </a:p>
          <a:p>
            <a:pPr>
              <a:buNone/>
            </a:pPr>
            <a:r>
              <a:rPr lang="ja-JP" altLang="en-US" sz="1400" b="1" dirty="0"/>
              <a:t>　</a:t>
            </a:r>
            <a:r>
              <a:rPr lang="ja-JP" altLang="en-US" sz="1400" b="1" dirty="0" smtClean="0"/>
              <a:t>また、災害や大雪等の緊急事態やＨ</a:t>
            </a:r>
            <a:r>
              <a:rPr lang="en-US" altLang="ja-JP" sz="1400" b="1" dirty="0" smtClean="0">
                <a:latin typeface="ＭＳ Ｐゴシック" panose="020B0600070205080204" pitchFamily="50" charset="-128"/>
                <a:ea typeface="ＭＳ Ｐゴシック" panose="020B0600070205080204" pitchFamily="50" charset="-128"/>
              </a:rPr>
              <a:t>34</a:t>
            </a:r>
            <a:r>
              <a:rPr lang="ja-JP" altLang="en-US" sz="1400" b="1" dirty="0" smtClean="0"/>
              <a:t>年度以降に増加する公債費（借金返済）の支出に備えるために、財政調整基金や減債基金等へ積み立てる必要があります。</a:t>
            </a:r>
            <a:endParaRPr lang="en-US" altLang="ja-JP" sz="1400" b="1" dirty="0"/>
          </a:p>
        </p:txBody>
      </p:sp>
      <p:graphicFrame>
        <p:nvGraphicFramePr>
          <p:cNvPr id="10" name="グラフ 9"/>
          <p:cNvGraphicFramePr>
            <a:graphicFrameLocks/>
          </p:cNvGraphicFramePr>
          <p:nvPr>
            <p:extLst>
              <p:ext uri="{D42A27DB-BD31-4B8C-83A1-F6EECF244321}">
                <p14:modId xmlns:p14="http://schemas.microsoft.com/office/powerpoint/2010/main" val="4118172071"/>
              </p:ext>
            </p:extLst>
          </p:nvPr>
        </p:nvGraphicFramePr>
        <p:xfrm>
          <a:off x="6892233" y="812109"/>
          <a:ext cx="3206995" cy="3184546"/>
        </p:xfrm>
        <a:graphic>
          <a:graphicData uri="http://schemas.openxmlformats.org/drawingml/2006/chart">
            <c:chart xmlns:c="http://schemas.openxmlformats.org/drawingml/2006/chart" xmlns:r="http://schemas.openxmlformats.org/officeDocument/2006/relationships" r:id="rId2"/>
          </a:graphicData>
        </a:graphic>
      </p:graphicFrame>
      <p:sp>
        <p:nvSpPr>
          <p:cNvPr id="11" name="正方形/長方形 10"/>
          <p:cNvSpPr>
            <a:spLocks noChangeArrowheads="1"/>
          </p:cNvSpPr>
          <p:nvPr/>
        </p:nvSpPr>
        <p:spPr bwMode="auto">
          <a:xfrm>
            <a:off x="7132398" y="373456"/>
            <a:ext cx="2546210" cy="277029"/>
          </a:xfrm>
          <a:prstGeom prst="rect">
            <a:avLst/>
          </a:prstGeom>
          <a:solidFill>
            <a:srgbClr val="FFE2E1"/>
          </a:solidFill>
          <a:ln w="9525">
            <a:solidFill>
              <a:srgbClr val="000000"/>
            </a:solidFill>
            <a:miter lim="800000"/>
            <a:headEnd/>
            <a:tailEnd/>
          </a:ln>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0"/>
              </a:spcBef>
              <a:buFontTx/>
              <a:buNone/>
            </a:pPr>
            <a:r>
              <a:rPr lang="ja-JP" altLang="en-US" sz="1200" b="1" dirty="0">
                <a:latin typeface="ＭＳ Ｐゴシック" charset="-128"/>
              </a:rPr>
              <a:t>歳</a:t>
            </a:r>
            <a:r>
              <a:rPr lang="ja-JP" altLang="en-US" sz="1200" b="1" dirty="0" smtClean="0">
                <a:latin typeface="ＭＳ Ｐゴシック" charset="-128"/>
              </a:rPr>
              <a:t>出の各年度の削減</a:t>
            </a:r>
            <a:r>
              <a:rPr lang="ja-JP" altLang="en-US" sz="1200" b="1" dirty="0">
                <a:latin typeface="ＭＳ Ｐゴシック" charset="-128"/>
              </a:rPr>
              <a:t>イメージ</a:t>
            </a:r>
            <a:endParaRPr lang="en-US" altLang="ja-JP" sz="1200" b="1" dirty="0">
              <a:latin typeface="ＭＳ Ｐゴシック" charset="-128"/>
            </a:endParaRPr>
          </a:p>
        </p:txBody>
      </p:sp>
      <p:sp>
        <p:nvSpPr>
          <p:cNvPr id="12" name="角丸四角形吹き出し 11"/>
          <p:cNvSpPr/>
          <p:nvPr/>
        </p:nvSpPr>
        <p:spPr>
          <a:xfrm>
            <a:off x="8790557" y="772558"/>
            <a:ext cx="1826016" cy="457115"/>
          </a:xfrm>
          <a:prstGeom prst="wedgeRoundRectCallout">
            <a:avLst>
              <a:gd name="adj1" fmla="val 1850"/>
              <a:gd name="adj2" fmla="val 133842"/>
              <a:gd name="adj3" fmla="val 16667"/>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900" b="1" dirty="0" smtClean="0">
                <a:solidFill>
                  <a:schemeClr val="tx1"/>
                </a:solidFill>
              </a:rPr>
              <a:t>見直しを継続</a:t>
            </a:r>
            <a:r>
              <a:rPr lang="ja-JP" altLang="en-US" sz="900" b="1" dirty="0">
                <a:solidFill>
                  <a:schemeClr val="tx1"/>
                </a:solidFill>
              </a:rPr>
              <a:t>に</a:t>
            </a:r>
            <a:r>
              <a:rPr lang="ja-JP" altLang="en-US" sz="900" b="1" dirty="0" smtClean="0">
                <a:solidFill>
                  <a:schemeClr val="tx1"/>
                </a:solidFill>
              </a:rPr>
              <a:t>より、順次、前年度の削減額が累積されていく</a:t>
            </a:r>
            <a:endParaRPr lang="ja-JP" altLang="en-US" sz="900" b="1" dirty="0">
              <a:solidFill>
                <a:schemeClr val="tx1"/>
              </a:solidFill>
            </a:endParaRPr>
          </a:p>
        </p:txBody>
      </p:sp>
      <p:sp>
        <p:nvSpPr>
          <p:cNvPr id="13" name="Text Box 15"/>
          <p:cNvSpPr txBox="1">
            <a:spLocks noChangeArrowheads="1"/>
          </p:cNvSpPr>
          <p:nvPr/>
        </p:nvSpPr>
        <p:spPr bwMode="auto">
          <a:xfrm>
            <a:off x="7434912" y="1764407"/>
            <a:ext cx="72010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000" dirty="0" smtClean="0">
                <a:latin typeface="ＭＳ Ｐゴシック" charset="-128"/>
              </a:rPr>
              <a:t>削減額</a:t>
            </a:r>
            <a:endParaRPr lang="en-US" altLang="ja-JP" sz="1000" dirty="0">
              <a:latin typeface="ＭＳ Ｐゴシック" charset="-128"/>
            </a:endParaRPr>
          </a:p>
        </p:txBody>
      </p:sp>
      <p:sp>
        <p:nvSpPr>
          <p:cNvPr id="14" name="Text Box 15"/>
          <p:cNvSpPr txBox="1">
            <a:spLocks noChangeArrowheads="1"/>
          </p:cNvSpPr>
          <p:nvPr/>
        </p:nvSpPr>
        <p:spPr bwMode="auto">
          <a:xfrm>
            <a:off x="8045453" y="1764407"/>
            <a:ext cx="72010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000" dirty="0" smtClean="0">
                <a:latin typeface="ＭＳ Ｐゴシック" charset="-128"/>
              </a:rPr>
              <a:t>削減額</a:t>
            </a:r>
            <a:endParaRPr lang="en-US" altLang="ja-JP" sz="1000" dirty="0">
              <a:latin typeface="ＭＳ Ｐゴシック" charset="-128"/>
            </a:endParaRPr>
          </a:p>
        </p:txBody>
      </p:sp>
      <p:sp>
        <p:nvSpPr>
          <p:cNvPr id="15" name="Text Box 15"/>
          <p:cNvSpPr txBox="1">
            <a:spLocks noChangeArrowheads="1"/>
          </p:cNvSpPr>
          <p:nvPr/>
        </p:nvSpPr>
        <p:spPr bwMode="auto">
          <a:xfrm>
            <a:off x="8675967" y="1764407"/>
            <a:ext cx="72010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000" dirty="0" smtClean="0">
                <a:latin typeface="ＭＳ Ｐゴシック" charset="-128"/>
              </a:rPr>
              <a:t>削減額</a:t>
            </a:r>
            <a:endParaRPr lang="en-US" altLang="ja-JP" sz="1000" dirty="0">
              <a:latin typeface="ＭＳ Ｐゴシック" charset="-128"/>
            </a:endParaRPr>
          </a:p>
        </p:txBody>
      </p:sp>
      <p:sp>
        <p:nvSpPr>
          <p:cNvPr id="16" name="Text Box 15"/>
          <p:cNvSpPr txBox="1">
            <a:spLocks noChangeArrowheads="1"/>
          </p:cNvSpPr>
          <p:nvPr/>
        </p:nvSpPr>
        <p:spPr bwMode="auto">
          <a:xfrm>
            <a:off x="9343515" y="1764407"/>
            <a:ext cx="720100" cy="21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1000" dirty="0" smtClean="0">
                <a:latin typeface="ＭＳ Ｐゴシック" charset="-128"/>
              </a:rPr>
              <a:t>削減額</a:t>
            </a:r>
            <a:endParaRPr lang="en-US" altLang="ja-JP" sz="1000" dirty="0">
              <a:latin typeface="ＭＳ Ｐゴシック" charset="-128"/>
            </a:endParaRPr>
          </a:p>
        </p:txBody>
      </p:sp>
      <p:sp>
        <p:nvSpPr>
          <p:cNvPr id="17" name="右矢印 16"/>
          <p:cNvSpPr/>
          <p:nvPr/>
        </p:nvSpPr>
        <p:spPr>
          <a:xfrm rot="5400000">
            <a:off x="5112681" y="6356597"/>
            <a:ext cx="510246" cy="410028"/>
          </a:xfrm>
          <a:prstGeom prst="rightArrow">
            <a:avLst/>
          </a:prstGeom>
          <a:solidFill>
            <a:schemeClr val="accent5">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8" name="正方形/長方形 1"/>
          <p:cNvSpPr>
            <a:spLocks noChangeArrowheads="1"/>
          </p:cNvSpPr>
          <p:nvPr/>
        </p:nvSpPr>
        <p:spPr bwMode="auto">
          <a:xfrm>
            <a:off x="370698" y="6853377"/>
            <a:ext cx="9994213" cy="707886"/>
          </a:xfrm>
          <a:prstGeom prst="rect">
            <a:avLst/>
          </a:prstGeom>
          <a:solidFill>
            <a:schemeClr val="accent6">
              <a:lumMod val="40000"/>
              <a:lumOff val="60000"/>
            </a:schemeClr>
          </a:solidFill>
          <a:ln w="3175">
            <a:solidFill>
              <a:schemeClr val="tx1"/>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000" b="1" dirty="0" smtClean="0">
                <a:latin typeface="ＭＳ Ｐゴシック" charset="-128"/>
              </a:rPr>
              <a:t>平成</a:t>
            </a:r>
            <a:r>
              <a:rPr lang="en-US" altLang="ja-JP" sz="2000" b="1" dirty="0" smtClean="0">
                <a:latin typeface="ＭＳ Ｐゴシック" charset="-128"/>
              </a:rPr>
              <a:t>35</a:t>
            </a:r>
            <a:r>
              <a:rPr lang="ja-JP" altLang="en-US" sz="2000" b="1" dirty="0" smtClean="0">
                <a:latin typeface="ＭＳ Ｐゴシック" charset="-128"/>
              </a:rPr>
              <a:t>年度を目標に・・・ 徐々に基金からの繰り入れに頼らない予算編成</a:t>
            </a:r>
            <a:endParaRPr lang="en-US" altLang="ja-JP" sz="2000" b="1" dirty="0" smtClean="0">
              <a:latin typeface="ＭＳ Ｐゴシック" charset="-128"/>
            </a:endParaRPr>
          </a:p>
          <a:p>
            <a:pPr eaLnBrk="1" hangingPunct="1">
              <a:spcBef>
                <a:spcPct val="0"/>
              </a:spcBef>
              <a:buFontTx/>
              <a:buNone/>
            </a:pPr>
            <a:r>
              <a:rPr lang="ja-JP" altLang="en-US" sz="2000" b="1" dirty="0" smtClean="0">
                <a:latin typeface="ＭＳ Ｐゴシック" charset="-128"/>
              </a:rPr>
              <a:t>                                   徐々に実質収支の</a:t>
            </a:r>
            <a:r>
              <a:rPr lang="en-US" altLang="ja-JP" sz="2000" b="1" dirty="0" smtClean="0">
                <a:latin typeface="ＭＳ Ｐゴシック" charset="-128"/>
              </a:rPr>
              <a:t>1/2</a:t>
            </a:r>
            <a:r>
              <a:rPr lang="ja-JP" altLang="en-US" sz="2000" b="1" dirty="0" smtClean="0">
                <a:latin typeface="ＭＳ Ｐゴシック" charset="-128"/>
              </a:rPr>
              <a:t>程度を財政調整基金や減債基金等に積立</a:t>
            </a:r>
            <a:endParaRPr lang="en-US" altLang="ja-JP" sz="2000" b="1" dirty="0">
              <a:latin typeface="ＭＳ Ｐゴシック" charset="-128"/>
            </a:endParaRPr>
          </a:p>
        </p:txBody>
      </p:sp>
      <p:sp>
        <p:nvSpPr>
          <p:cNvPr id="19" name="Text Box 15"/>
          <p:cNvSpPr txBox="1">
            <a:spLocks noChangeArrowheads="1"/>
          </p:cNvSpPr>
          <p:nvPr/>
        </p:nvSpPr>
        <p:spPr bwMode="auto">
          <a:xfrm>
            <a:off x="5799521" y="541547"/>
            <a:ext cx="1163524" cy="23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1" hangingPunct="1">
              <a:spcBef>
                <a:spcPct val="50000"/>
              </a:spcBef>
              <a:buFontTx/>
              <a:buNone/>
            </a:pPr>
            <a:r>
              <a:rPr lang="en-US" altLang="ja-JP" sz="800" dirty="0">
                <a:latin typeface="ＭＳ Ｐゴシック" pitchFamily="50" charset="-128"/>
              </a:rPr>
              <a:t>(</a:t>
            </a:r>
            <a:r>
              <a:rPr lang="ja-JP" altLang="en-US" sz="800" dirty="0">
                <a:latin typeface="ＭＳ Ｐゴシック" pitchFamily="50" charset="-128"/>
              </a:rPr>
              <a:t>単位：百万円</a:t>
            </a:r>
            <a:r>
              <a:rPr lang="en-US" altLang="ja-JP" sz="800" dirty="0">
                <a:latin typeface="ＭＳ Ｐゴシック" pitchFamily="50" charset="-128"/>
              </a:rPr>
              <a:t>)</a:t>
            </a:r>
          </a:p>
        </p:txBody>
      </p:sp>
      <p:sp>
        <p:nvSpPr>
          <p:cNvPr id="20" name="角丸四角形吹き出し 19"/>
          <p:cNvSpPr/>
          <p:nvPr/>
        </p:nvSpPr>
        <p:spPr>
          <a:xfrm>
            <a:off x="6964541" y="4392284"/>
            <a:ext cx="1826016" cy="457115"/>
          </a:xfrm>
          <a:prstGeom prst="wedgeRoundRectCallout">
            <a:avLst>
              <a:gd name="adj1" fmla="val -61233"/>
              <a:gd name="adj2" fmla="val -84380"/>
              <a:gd name="adj3" fmla="val 16667"/>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200" b="1" dirty="0">
                <a:solidFill>
                  <a:schemeClr val="tx1"/>
                </a:solidFill>
                <a:latin typeface="ＭＳ Ｐゴシック" panose="020B0600070205080204" pitchFamily="50" charset="-128"/>
                <a:ea typeface="ＭＳ Ｐゴシック" panose="020B0600070205080204" pitchFamily="50" charset="-128"/>
              </a:rPr>
              <a:t>Ｈ</a:t>
            </a: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35</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より基金繰入</a:t>
            </a: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0</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円で収支を黒字へ</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44990917"/>
              </p:ext>
            </p:extLst>
          </p:nvPr>
        </p:nvGraphicFramePr>
        <p:xfrm>
          <a:off x="52779" y="778838"/>
          <a:ext cx="6662072" cy="3649865"/>
        </p:xfrm>
        <a:graphic>
          <a:graphicData uri="http://schemas.openxmlformats.org/drawingml/2006/table">
            <a:tbl>
              <a:tblPr>
                <a:tableStyleId>{5C22544A-7EE6-4342-B048-85BDC9FD1C3A}</a:tableStyleId>
              </a:tblPr>
              <a:tblGrid>
                <a:gridCol w="1524372"/>
                <a:gridCol w="882532"/>
                <a:gridCol w="867674"/>
                <a:gridCol w="843902"/>
                <a:gridCol w="867674"/>
                <a:gridCol w="832016"/>
                <a:gridCol w="843902"/>
              </a:tblGrid>
              <a:tr h="426126">
                <a:tc>
                  <a:txBody>
                    <a:bodyPr/>
                    <a:lstStyle/>
                    <a:p>
                      <a:pPr algn="ctr" fontAlgn="ctr"/>
                      <a:r>
                        <a:rPr lang="ja-JP" altLang="en-US" sz="1100" b="1" u="none" strike="noStrike" dirty="0">
                          <a:effectLst/>
                          <a:latin typeface="ＭＳ Ｐゴシック" panose="020B0600070205080204" pitchFamily="50" charset="-128"/>
                          <a:ea typeface="ＭＳ Ｐゴシック" panose="020B0600070205080204" pitchFamily="50" charset="-128"/>
                        </a:rPr>
                        <a:t>年　　　度</a:t>
                      </a:r>
                      <a:endParaRPr lang="ja-JP"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Ｈ30</a:t>
                      </a:r>
                      <a:r>
                        <a:rPr lang="ja-JP" altLang="en-US" sz="1100" b="1" u="none" strike="noStrike">
                          <a:effectLst/>
                          <a:latin typeface="ＭＳ Ｐゴシック" panose="020B0600070205080204" pitchFamily="50" charset="-128"/>
                          <a:ea typeface="ＭＳ Ｐゴシック" panose="020B0600070205080204" pitchFamily="50" charset="-128"/>
                        </a:rPr>
                        <a:t>当初</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Ｈ31</a:t>
                      </a:r>
                      <a:r>
                        <a:rPr lang="ja-JP" altLang="en-US" sz="1100" b="1" u="none" strike="noStrike">
                          <a:effectLst/>
                          <a:latin typeface="ＭＳ Ｐゴシック" panose="020B0600070205080204" pitchFamily="50" charset="-128"/>
                          <a:ea typeface="ＭＳ Ｐゴシック" panose="020B0600070205080204" pitchFamily="50" charset="-128"/>
                        </a:rPr>
                        <a:t>見込み</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Ｈ32</a:t>
                      </a:r>
                      <a:r>
                        <a:rPr lang="ja-JP" altLang="en-US" sz="1100" b="1" u="none" strike="noStrike">
                          <a:effectLst/>
                          <a:latin typeface="ＭＳ Ｐゴシック" panose="020B0600070205080204" pitchFamily="50" charset="-128"/>
                          <a:ea typeface="ＭＳ Ｐゴシック" panose="020B0600070205080204" pitchFamily="50" charset="-128"/>
                        </a:rPr>
                        <a:t>見込み</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Ｈ33</a:t>
                      </a:r>
                      <a:r>
                        <a:rPr lang="ja-JP" altLang="en-US" sz="1100" b="1" u="none" strike="noStrike">
                          <a:effectLst/>
                          <a:latin typeface="ＭＳ Ｐゴシック" panose="020B0600070205080204" pitchFamily="50" charset="-128"/>
                          <a:ea typeface="ＭＳ Ｐゴシック" panose="020B0600070205080204" pitchFamily="50" charset="-128"/>
                        </a:rPr>
                        <a:t>見込み</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Ｈ34</a:t>
                      </a:r>
                      <a:r>
                        <a:rPr lang="ja-JP" altLang="en-US" sz="1100" b="1" u="none" strike="noStrike">
                          <a:effectLst/>
                          <a:latin typeface="ＭＳ Ｐゴシック" panose="020B0600070205080204" pitchFamily="50" charset="-128"/>
                          <a:ea typeface="ＭＳ Ｐゴシック" panose="020B0600070205080204" pitchFamily="50" charset="-128"/>
                        </a:rPr>
                        <a:t>見込み</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fontAlgn="ctr"/>
                      <a:r>
                        <a:rPr lang="en-US" sz="1100" b="1" u="none" strike="noStrike">
                          <a:effectLst/>
                          <a:latin typeface="ＭＳ Ｐゴシック" panose="020B0600070205080204" pitchFamily="50" charset="-128"/>
                          <a:ea typeface="ＭＳ Ｐゴシック" panose="020B0600070205080204" pitchFamily="50" charset="-128"/>
                        </a:rPr>
                        <a:t>Ｈ35</a:t>
                      </a:r>
                      <a:r>
                        <a:rPr lang="ja-JP" altLang="en-US" sz="1100" b="1" u="none" strike="noStrike">
                          <a:effectLst/>
                          <a:latin typeface="ＭＳ Ｐゴシック" panose="020B0600070205080204" pitchFamily="50" charset="-128"/>
                          <a:ea typeface="ＭＳ Ｐゴシック" panose="020B0600070205080204" pitchFamily="50" charset="-128"/>
                        </a:rPr>
                        <a:t>見込み</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61281">
                <a:tc>
                  <a:txBody>
                    <a:bodyPr/>
                    <a:lstStyle/>
                    <a:p>
                      <a:pPr algn="ctr" fontAlgn="ctr"/>
                      <a:r>
                        <a:rPr lang="zh-TW" altLang="en-US" sz="1100" b="1" u="none" strike="noStrike" dirty="0">
                          <a:effectLst/>
                          <a:latin typeface="ＭＳ Ｐゴシック" panose="020B0600070205080204" pitchFamily="50" charset="-128"/>
                          <a:ea typeface="ＭＳ Ｐゴシック" panose="020B0600070205080204" pitchFamily="50" charset="-128"/>
                        </a:rPr>
                        <a:t>①歳入一般財源</a:t>
                      </a:r>
                      <a:endParaRPr lang="zh-TW"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11,466</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11,490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11,447</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11,437</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11,427</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11,397</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61281">
                <a:tc>
                  <a:txBody>
                    <a:bodyPr/>
                    <a:lstStyle/>
                    <a:p>
                      <a:pPr algn="ctr" fontAlgn="ctr"/>
                      <a:r>
                        <a:rPr lang="zh-TW" altLang="en-US" sz="1100" b="1" u="none" strike="noStrike">
                          <a:effectLst/>
                          <a:latin typeface="ＭＳ Ｐゴシック" panose="020B0600070205080204" pitchFamily="50" charset="-128"/>
                          <a:ea typeface="ＭＳ Ｐゴシック" panose="020B0600070205080204" pitchFamily="50" charset="-128"/>
                        </a:rPr>
                        <a:t>②歳出一般財源</a:t>
                      </a:r>
                      <a:endParaRPr lang="zh-TW"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12,017</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11,953</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11,961</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12,069</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12,245</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12,142</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79808">
                <a:tc>
                  <a:txBody>
                    <a:bodyPr/>
                    <a:lstStyle/>
                    <a:p>
                      <a:pPr algn="ctr" fontAlgn="ctr"/>
                      <a:r>
                        <a:rPr lang="zh-TW" altLang="en-US" sz="1100" b="1" u="none" strike="noStrike" dirty="0">
                          <a:effectLst/>
                          <a:latin typeface="ＭＳ Ｐゴシック" panose="020B0600070205080204" pitchFamily="50" charset="-128"/>
                          <a:ea typeface="ＭＳ Ｐゴシック" panose="020B0600070205080204" pitchFamily="50" charset="-128"/>
                        </a:rPr>
                        <a:t>③財源不足額</a:t>
                      </a:r>
                      <a:br>
                        <a:rPr lang="zh-TW" altLang="en-US" sz="1100" b="1" u="none" strike="noStrike" dirty="0">
                          <a:effectLst/>
                          <a:latin typeface="ＭＳ Ｐゴシック" panose="020B0600070205080204" pitchFamily="50" charset="-128"/>
                          <a:ea typeface="ＭＳ Ｐゴシック" panose="020B0600070205080204" pitchFamily="50" charset="-128"/>
                        </a:rPr>
                      </a:br>
                      <a:r>
                        <a:rPr lang="zh-TW" altLang="en-US" sz="1100" b="1" u="none" strike="noStrike" dirty="0">
                          <a:effectLst/>
                          <a:latin typeface="ＭＳ Ｐゴシック" panose="020B0600070205080204" pitchFamily="50" charset="-128"/>
                          <a:ea typeface="ＭＳ Ｐゴシック" panose="020B0600070205080204" pitchFamily="50" charset="-128"/>
                        </a:rPr>
                        <a:t>（①</a:t>
                      </a:r>
                      <a:r>
                        <a:rPr lang="en-US" altLang="zh-TW" sz="1100" b="1" u="none" strike="noStrike" dirty="0">
                          <a:effectLst/>
                          <a:latin typeface="ＭＳ Ｐゴシック" panose="020B0600070205080204" pitchFamily="50" charset="-128"/>
                          <a:ea typeface="ＭＳ Ｐゴシック" panose="020B0600070205080204" pitchFamily="50" charset="-128"/>
                        </a:rPr>
                        <a:t>‐②</a:t>
                      </a:r>
                      <a:r>
                        <a:rPr lang="zh-TW" altLang="en-US" sz="1100" b="1" u="none" strike="noStrike" dirty="0">
                          <a:effectLst/>
                          <a:latin typeface="ＭＳ Ｐゴシック" panose="020B0600070205080204" pitchFamily="50" charset="-128"/>
                          <a:ea typeface="ＭＳ Ｐゴシック" panose="020B0600070205080204" pitchFamily="50" charset="-128"/>
                        </a:rPr>
                        <a:t>）</a:t>
                      </a:r>
                      <a:endParaRPr lang="zh-TW"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551</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463</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514</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632</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818</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745</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r>
              <a:tr h="324227">
                <a:tc>
                  <a:txBody>
                    <a:bodyPr/>
                    <a:lstStyle/>
                    <a:p>
                      <a:pPr algn="ctr" fontAlgn="ctr"/>
                      <a:r>
                        <a:rPr lang="ja-JP" altLang="en-US" sz="1100" b="1" u="none" strike="noStrike">
                          <a:effectLst/>
                          <a:latin typeface="ＭＳ Ｐゴシック" panose="020B0600070205080204" pitchFamily="50" charset="-128"/>
                          <a:ea typeface="ＭＳ Ｐゴシック" panose="020B0600070205080204" pitchFamily="50" charset="-128"/>
                        </a:rPr>
                        <a:t>④歳入見直し</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108</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67</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14</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14</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94</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19</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61281">
                <a:tc>
                  <a:txBody>
                    <a:bodyPr/>
                    <a:lstStyle/>
                    <a:p>
                      <a:pPr algn="ctr" fontAlgn="ctr"/>
                      <a:r>
                        <a:rPr lang="ja-JP" altLang="en-US" sz="1100" b="1" u="none" strike="noStrike">
                          <a:effectLst/>
                          <a:latin typeface="ＭＳ Ｐゴシック" panose="020B0600070205080204" pitchFamily="50" charset="-128"/>
                          <a:ea typeface="ＭＳ Ｐゴシック" panose="020B0600070205080204" pitchFamily="50" charset="-128"/>
                        </a:rPr>
                        <a:t>⑤歳出見直し</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0</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172</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150</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170</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120</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100</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61281">
                <a:tc>
                  <a:txBody>
                    <a:bodyPr/>
                    <a:lstStyle/>
                    <a:p>
                      <a:pPr algn="ctr" fontAlgn="ctr"/>
                      <a:r>
                        <a:rPr lang="ja-JP" altLang="en-US" sz="1100" b="1" u="none" strike="noStrike">
                          <a:effectLst/>
                          <a:latin typeface="ＭＳ Ｐゴシック" panose="020B0600070205080204" pitchFamily="50" charset="-128"/>
                          <a:ea typeface="ＭＳ Ｐゴシック" panose="020B0600070205080204" pitchFamily="50" charset="-128"/>
                        </a:rPr>
                        <a:t>⑥見直し効果の累計</a:t>
                      </a:r>
                      <a:endParaRPr lang="ja-JP" altLang="en-US"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0</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8</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184</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328</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504</a:t>
                      </a:r>
                      <a:endParaRPr lang="en-US" altLang="ja-JP" sz="1100" b="1" i="0" u="none" strike="noStrike" dirty="0">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628</a:t>
                      </a:r>
                      <a:endParaRPr lang="en-US" altLang="ja-JP" sz="1100" b="1" i="0" u="none" strike="noStrike">
                        <a:solidFill>
                          <a:srgbClr val="FF0000"/>
                        </a:solidFill>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42754">
                <a:tc>
                  <a:txBody>
                    <a:bodyPr/>
                    <a:lstStyle/>
                    <a:p>
                      <a:pPr algn="ctr" fontAlgn="ctr"/>
                      <a:r>
                        <a:rPr lang="ja-JP" altLang="en-US" sz="1100" b="1" u="none" strike="noStrike" dirty="0">
                          <a:effectLst/>
                          <a:latin typeface="ＭＳ Ｐゴシック" panose="020B0600070205080204" pitchFamily="50" charset="-128"/>
                          <a:ea typeface="ＭＳ Ｐゴシック" panose="020B0600070205080204" pitchFamily="50" charset="-128"/>
                        </a:rPr>
                        <a:t>⑦見直し後の財源不足</a:t>
                      </a:r>
                      <a:br>
                        <a:rPr lang="ja-JP" altLang="en-US" sz="1100" b="1" u="none" strike="noStrike" dirty="0">
                          <a:effectLst/>
                          <a:latin typeface="ＭＳ Ｐゴシック" panose="020B0600070205080204" pitchFamily="50" charset="-128"/>
                          <a:ea typeface="ＭＳ Ｐゴシック" panose="020B0600070205080204" pitchFamily="50" charset="-128"/>
                        </a:rPr>
                      </a:br>
                      <a:r>
                        <a:rPr lang="ja-JP" altLang="en-US" sz="1100" b="1" u="none" strike="noStrike" dirty="0">
                          <a:effectLst/>
                          <a:latin typeface="ＭＳ Ｐゴシック" panose="020B0600070205080204" pitchFamily="50" charset="-128"/>
                          <a:ea typeface="ＭＳ Ｐゴシック" panose="020B0600070205080204" pitchFamily="50" charset="-128"/>
                        </a:rPr>
                        <a:t>（③</a:t>
                      </a:r>
                      <a:r>
                        <a:rPr lang="en-US" altLang="ja-JP" sz="1100" b="1" u="none" strike="noStrike" dirty="0">
                          <a:effectLst/>
                          <a:latin typeface="ＭＳ Ｐゴシック" panose="020B0600070205080204" pitchFamily="50" charset="-128"/>
                          <a:ea typeface="ＭＳ Ｐゴシック" panose="020B0600070205080204" pitchFamily="50" charset="-128"/>
                        </a:rPr>
                        <a:t>+④</a:t>
                      </a:r>
                      <a:r>
                        <a:rPr lang="ja-JP" altLang="en-US" sz="1100" b="1" u="none" strike="noStrike" dirty="0">
                          <a:effectLst/>
                          <a:latin typeface="ＭＳ Ｐゴシック" panose="020B0600070205080204" pitchFamily="50" charset="-128"/>
                          <a:ea typeface="ＭＳ Ｐゴシック" panose="020B0600070205080204" pitchFamily="50" charset="-128"/>
                        </a:rPr>
                        <a:t>＋⑤＋⑥）</a:t>
                      </a:r>
                      <a:endParaRPr lang="ja-JP"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443</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216</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166</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120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100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2</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r>
              <a:tr h="342754">
                <a:tc>
                  <a:txBody>
                    <a:bodyPr/>
                    <a:lstStyle/>
                    <a:p>
                      <a:pPr algn="ctr" fontAlgn="ctr"/>
                      <a:r>
                        <a:rPr lang="ja-JP" altLang="en-US" sz="1100" b="1" u="none" strike="noStrike" dirty="0">
                          <a:effectLst/>
                          <a:latin typeface="ＭＳ Ｐゴシック" panose="020B0600070205080204" pitchFamily="50" charset="-128"/>
                          <a:ea typeface="ＭＳ Ｐゴシック" panose="020B0600070205080204" pitchFamily="50" charset="-128"/>
                        </a:rPr>
                        <a:t>⑧基金繰入による補填</a:t>
                      </a:r>
                      <a:endParaRPr lang="ja-JP"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551</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130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120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90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70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r" fontAlgn="ctr"/>
                      <a:r>
                        <a:rPr lang="en-US" altLang="ja-JP" sz="1100" b="1" u="none" strike="noStrike">
                          <a:effectLst/>
                          <a:latin typeface="ＭＳ Ｐゴシック" panose="020B0600070205080204" pitchFamily="50" charset="-128"/>
                          <a:ea typeface="ＭＳ Ｐゴシック" panose="020B0600070205080204" pitchFamily="50" charset="-128"/>
                        </a:rPr>
                        <a:t>0</a:t>
                      </a:r>
                      <a:endParaRPr lang="en-US" altLang="ja-JP" sz="1100" b="1" i="0" u="none" strike="noStrike">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r>
              <a:tr h="389072">
                <a:tc>
                  <a:txBody>
                    <a:bodyPr/>
                    <a:lstStyle/>
                    <a:p>
                      <a:pPr algn="ctr" fontAlgn="ctr"/>
                      <a:r>
                        <a:rPr lang="ja-JP" altLang="en-US" sz="1100" b="1" u="none" strike="noStrike" dirty="0">
                          <a:effectLst/>
                          <a:latin typeface="ＭＳ Ｐゴシック" panose="020B0600070205080204" pitchFamily="50" charset="-128"/>
                          <a:ea typeface="ＭＳ Ｐゴシック" panose="020B0600070205080204" pitchFamily="50" charset="-128"/>
                        </a:rPr>
                        <a:t>⑨補填後の財源不足額</a:t>
                      </a:r>
                      <a:br>
                        <a:rPr lang="ja-JP" altLang="en-US" sz="1100" b="1" u="none" strike="noStrike" dirty="0">
                          <a:effectLst/>
                          <a:latin typeface="ＭＳ Ｐゴシック" panose="020B0600070205080204" pitchFamily="50" charset="-128"/>
                          <a:ea typeface="ＭＳ Ｐゴシック" panose="020B0600070205080204" pitchFamily="50" charset="-128"/>
                        </a:rPr>
                      </a:br>
                      <a:r>
                        <a:rPr lang="ja-JP" altLang="en-US" sz="1100" b="1" u="none" strike="noStrike" dirty="0">
                          <a:effectLst/>
                          <a:latin typeface="ＭＳ Ｐゴシック" panose="020B0600070205080204" pitchFamily="50" charset="-128"/>
                          <a:ea typeface="ＭＳ Ｐゴシック" panose="020B0600070205080204" pitchFamily="50" charset="-128"/>
                        </a:rPr>
                        <a:t>（⑦</a:t>
                      </a:r>
                      <a:r>
                        <a:rPr lang="en-US" altLang="ja-JP" sz="1100" b="1" u="none" strike="noStrike" dirty="0">
                          <a:effectLst/>
                          <a:latin typeface="ＭＳ Ｐゴシック" panose="020B0600070205080204" pitchFamily="50" charset="-128"/>
                          <a:ea typeface="ＭＳ Ｐゴシック" panose="020B0600070205080204" pitchFamily="50" charset="-128"/>
                        </a:rPr>
                        <a:t>+⑧</a:t>
                      </a:r>
                      <a:r>
                        <a:rPr lang="ja-JP" altLang="en-US" sz="1100" b="1" u="none" strike="noStrike" dirty="0">
                          <a:effectLst/>
                          <a:latin typeface="ＭＳ Ｐゴシック" panose="020B0600070205080204" pitchFamily="50" charset="-128"/>
                          <a:ea typeface="ＭＳ Ｐゴシック" panose="020B0600070205080204" pitchFamily="50" charset="-128"/>
                        </a:rPr>
                        <a:t>）</a:t>
                      </a:r>
                      <a:endParaRPr lang="ja-JP" altLang="en-US"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108</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86</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46</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30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ja-JP" altLang="en-US" sz="1100" b="1" u="none" strike="noStrike" dirty="0">
                          <a:effectLst/>
                          <a:latin typeface="ＭＳ Ｐゴシック" panose="020B0600070205080204" pitchFamily="50" charset="-128"/>
                          <a:ea typeface="ＭＳ Ｐゴシック" panose="020B0600070205080204" pitchFamily="50" charset="-128"/>
                        </a:rPr>
                        <a:t>△ </a:t>
                      </a:r>
                      <a:r>
                        <a:rPr lang="en-US" altLang="ja-JP" sz="1100" b="1" u="none" strike="noStrike" dirty="0">
                          <a:effectLst/>
                          <a:latin typeface="ＭＳ Ｐゴシック" panose="020B0600070205080204" pitchFamily="50" charset="-128"/>
                          <a:ea typeface="ＭＳ Ｐゴシック" panose="020B0600070205080204" pitchFamily="50" charset="-128"/>
                        </a:rPr>
                        <a:t>30</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algn="r" fontAlgn="ctr"/>
                      <a:r>
                        <a:rPr lang="en-US" altLang="ja-JP" sz="1100" b="1" u="none" strike="noStrike" dirty="0">
                          <a:effectLst/>
                          <a:latin typeface="ＭＳ Ｐゴシック" panose="020B0600070205080204" pitchFamily="50" charset="-128"/>
                          <a:ea typeface="ＭＳ Ｐゴシック" panose="020B0600070205080204" pitchFamily="50" charset="-128"/>
                        </a:rPr>
                        <a:t>2</a:t>
                      </a:r>
                      <a:endParaRPr lang="en-US" altLang="ja-JP" sz="1100" b="1" i="0" u="none" strike="noStrike" dirty="0">
                        <a:effectLst/>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r>
            </a:tbl>
          </a:graphicData>
        </a:graphic>
      </p:graphicFrame>
    </p:spTree>
    <p:extLst>
      <p:ext uri="{BB962C8B-B14F-4D97-AF65-F5344CB8AC3E}">
        <p14:creationId xmlns:p14="http://schemas.microsoft.com/office/powerpoint/2010/main" val="1678188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defRPr sz="11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5421</TotalTime>
  <Words>929</Words>
  <Application>Microsoft Office PowerPoint</Application>
  <PresentationFormat>ユーザー設定</PresentationFormat>
  <Paragraphs>494</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魚津市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舘　知子</cp:lastModifiedBy>
  <cp:revision>411</cp:revision>
  <cp:lastPrinted>2018-10-23T23:45:30Z</cp:lastPrinted>
  <dcterms:created xsi:type="dcterms:W3CDTF">2015-06-25T04:44:59Z</dcterms:created>
  <dcterms:modified xsi:type="dcterms:W3CDTF">2018-10-29T23:48:36Z</dcterms:modified>
</cp:coreProperties>
</file>