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6858000" cy="9906000" type="A4"/>
  <p:notesSz cx="6888163" cy="10018713"/>
  <p:custDataLst>
    <p:tags r:id="rId5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1C80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3429" autoAdjust="0"/>
  </p:normalViewPr>
  <p:slideViewPr>
    <p:cSldViewPr>
      <p:cViewPr varScale="1">
        <p:scale>
          <a:sx n="75" d="100"/>
          <a:sy n="75" d="100"/>
        </p:scale>
        <p:origin x="310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6264" cy="502456"/>
          </a:xfrm>
          <a:prstGeom prst="rect">
            <a:avLst/>
          </a:prstGeom>
        </p:spPr>
        <p:txBody>
          <a:bodyPr vert="horz" lIns="93062" tIns="46531" rIns="93062" bIns="46531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902" y="1"/>
            <a:ext cx="2984656" cy="502456"/>
          </a:xfrm>
          <a:prstGeom prst="rect">
            <a:avLst/>
          </a:prstGeom>
        </p:spPr>
        <p:txBody>
          <a:bodyPr vert="horz" wrap="square" lIns="93062" tIns="46531" rIns="93062" bIns="4653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D2E6AB8-F72D-430B-A1FB-DD0BDA6B6C19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44713" y="752475"/>
            <a:ext cx="2598737" cy="3754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2" tIns="46531" rIns="93062" bIns="46531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7532" y="4758929"/>
            <a:ext cx="5513101" cy="4507701"/>
          </a:xfrm>
          <a:prstGeom prst="rect">
            <a:avLst/>
          </a:prstGeom>
        </p:spPr>
        <p:txBody>
          <a:bodyPr vert="horz" lIns="93062" tIns="46531" rIns="93062" bIns="46531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4660"/>
            <a:ext cx="2986264" cy="502456"/>
          </a:xfrm>
          <a:prstGeom prst="rect">
            <a:avLst/>
          </a:prstGeom>
        </p:spPr>
        <p:txBody>
          <a:bodyPr vert="horz" lIns="93062" tIns="46531" rIns="93062" bIns="46531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902" y="9514660"/>
            <a:ext cx="2984656" cy="502456"/>
          </a:xfrm>
          <a:prstGeom prst="rect">
            <a:avLst/>
          </a:prstGeom>
        </p:spPr>
        <p:txBody>
          <a:bodyPr vert="horz" wrap="square" lIns="93062" tIns="46531" rIns="93062" bIns="4653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FDC2E7D-7855-4BCB-BA69-C1EDA63279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70367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512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9761" indent="-28837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53479" indent="-23069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14870" indent="-23069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76262" indent="-230695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37653" indent="-2306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99044" indent="-2306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60437" indent="-2306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921827" indent="-230695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fld id="{18AECD96-446D-4183-B9BA-77A93BBDF9E5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5791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DC2E7D-7855-4BCB-BA69-C1EDA632798C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287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D715B-1DFD-448E-8087-5F7641A75CCE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DD308-D412-4C19-9220-D1F21B4BA6B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4093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53553-EDAE-4547-B9C4-0AF88D29836D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1836E-CA44-49AB-8CAF-1D384CA4068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314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B0758-B9DD-4FD9-83C2-4318974347DD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18124-44CD-463A-B648-2E0D70C11CF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13079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614AD-C379-4C09-8EF0-D95255698BCA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DB69FF-501C-467C-8E6B-440B92DDCD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9178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31309E-AB27-4C16-B668-2F8CA5124F15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D6C5-C83D-4F3B-A799-FC81DBFC17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76019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4EF2BC-3E8A-4128-B939-F1C60A0E5C4E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AC6D0-2AF4-4720-ABF1-E523E96D7B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1267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49382-0147-4F04-9770-8392D57A7FF7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CAFE-A5C9-4E5F-8CDD-26FF4234235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12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0268B-0659-43FA-8862-B8C8AFE594F3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689CB-D844-4DD3-BC89-F503EA8492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91007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4AD18-AA28-46B4-A329-9F3F41BD434A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400CE-6B0E-4CAE-B07E-1745E6E9B18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0149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A6B0-C317-46FD-9230-D8E8F45384EF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98EE6-288E-4F48-9E55-8EAB4358571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39504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C3233-F655-42E1-B21A-2D6852B4BEE8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1BADC-996A-4C63-965A-3F22AB9DB0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8286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6DE92F-DAD3-4103-A874-A484D21E02AE}" type="datetimeFigureOut">
              <a:rPr lang="ja-JP" altLang="en-US"/>
              <a:pPr>
                <a:defRPr/>
              </a:pPr>
              <a:t>2021/3/19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FB47C1E6-43CF-411C-B4FB-4C36724FD3F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575117"/>
              </p:ext>
            </p:extLst>
          </p:nvPr>
        </p:nvGraphicFramePr>
        <p:xfrm>
          <a:off x="541337" y="5514653"/>
          <a:ext cx="5775326" cy="22101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35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7561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74153">
                <a:tc gridSpan="12"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+mn-ea"/>
                          <a:ea typeface="+mn-ea"/>
                        </a:rPr>
                        <a:t>にこにこ相談会　開催日</a:t>
                      </a:r>
                    </a:p>
                  </a:txBody>
                  <a:tcPr marL="91405" marR="91405" marT="45694" marB="45694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+mn-ea"/>
                        <a:ea typeface="+mn-ea"/>
                      </a:endParaRPr>
                    </a:p>
                  </a:txBody>
                  <a:tcPr marL="91421" marR="91421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朝日町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１７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１０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１１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入善町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１９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１４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１４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１８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１５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10/20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11/10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12/22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（水）</a:t>
                      </a:r>
                    </a:p>
                  </a:txBody>
                  <a:tcPr marL="91405" marR="91405" marT="45694" marB="45694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黒部市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２０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２４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１５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１２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１６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10/28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11/18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12/16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99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+mn-ea"/>
                          <a:ea typeface="+mn-ea"/>
                        </a:rPr>
                        <a:t>魚津市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４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２７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（火）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５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２８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６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２８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７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２０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（火）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８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３１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（火）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９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３０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（木）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10/26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（火）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11/19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12/20</a:t>
                      </a: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（月）</a:t>
                      </a: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marL="91405" marR="91405" marT="45694" marB="4569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２５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（金）</a:t>
                      </a:r>
                    </a:p>
                  </a:txBody>
                  <a:tcPr marL="91405" marR="91405" marT="45694" marB="45694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119" name="正方形/長方形 3"/>
          <p:cNvSpPr>
            <a:spLocks noChangeArrowheads="1"/>
          </p:cNvSpPr>
          <p:nvPr/>
        </p:nvSpPr>
        <p:spPr bwMode="auto">
          <a:xfrm>
            <a:off x="119063" y="77788"/>
            <a:ext cx="1281112" cy="33855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ja-JP" altLang="en-US" sz="1600" b="1" dirty="0">
                <a:latin typeface="Calibri" pitchFamily="34" charset="0"/>
              </a:rPr>
              <a:t>令和３年度</a:t>
            </a:r>
            <a:endParaRPr lang="ja-JP" altLang="en-US" sz="1600" dirty="0">
              <a:latin typeface="Calibri" pitchFamily="34" charset="0"/>
            </a:endParaRPr>
          </a:p>
        </p:txBody>
      </p:sp>
      <p:sp>
        <p:nvSpPr>
          <p:cNvPr id="2120" name="正方形/長方形 5"/>
          <p:cNvSpPr>
            <a:spLocks noChangeArrowheads="1"/>
          </p:cNvSpPr>
          <p:nvPr/>
        </p:nvSpPr>
        <p:spPr bwMode="auto">
          <a:xfrm>
            <a:off x="1470818" y="219181"/>
            <a:ext cx="362743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～お子さんのすこやかな成長を願って～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911350" y="1320800"/>
            <a:ext cx="2901950" cy="2619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1050" dirty="0">
                <a:latin typeface="ＭＳ ゴシック" pitchFamily="49" charset="-128"/>
                <a:ea typeface="ＭＳ ゴシック" pitchFamily="49" charset="-128"/>
              </a:rPr>
              <a:t>新川地域（朝日町、入善町、黒部市、魚津市）</a:t>
            </a:r>
            <a:endParaRPr lang="ja-JP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22" name="正方形/長方形 8"/>
          <p:cNvSpPr>
            <a:spLocks noChangeArrowheads="1"/>
          </p:cNvSpPr>
          <p:nvPr/>
        </p:nvSpPr>
        <p:spPr bwMode="auto">
          <a:xfrm>
            <a:off x="476250" y="1568450"/>
            <a:ext cx="58324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b="1" dirty="0">
                <a:latin typeface="Calibri" pitchFamily="34" charset="0"/>
              </a:rPr>
              <a:t>　</a:t>
            </a:r>
            <a:r>
              <a:rPr lang="ja-JP" altLang="en-US" sz="1400" b="1" dirty="0">
                <a:latin typeface="Calibri" pitchFamily="34" charset="0"/>
              </a:rPr>
              <a:t>お子さんの発達や生活・行動・学習・進路などで気になること、困っていることをお気軽にご相談ください。一緒に考えてみましょう。</a:t>
            </a:r>
            <a:endParaRPr lang="ja-JP" altLang="en-US" sz="1400" dirty="0">
              <a:latin typeface="Calibri" pitchFamily="34" charset="0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412751" y="1627349"/>
            <a:ext cx="5903912" cy="504825"/>
          </a:xfrm>
          <a:prstGeom prst="round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76250" y="4688211"/>
            <a:ext cx="5616575" cy="769937"/>
          </a:xfrm>
          <a:prstGeom prst="rect">
            <a:avLst/>
          </a:prstGeom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+mn-lt"/>
                <a:ea typeface="+mn-ea"/>
              </a:rPr>
              <a:t>○　対象は、乳幼児から高校生（１８歳前後まで）です。</a:t>
            </a:r>
            <a:endParaRPr lang="en-US" altLang="ja-JP" sz="11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+mn-lt"/>
                <a:ea typeface="+mn-ea"/>
              </a:rPr>
              <a:t>○　保健、福祉、教育の各分野の専門家が相談にあたります。</a:t>
            </a:r>
            <a:endParaRPr lang="en-US" altLang="ja-JP" sz="11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+mn-lt"/>
                <a:ea typeface="+mn-ea"/>
              </a:rPr>
              <a:t>○　お子さんもご一緒にご来場ください。保育等は担当者がいたします。</a:t>
            </a:r>
            <a:endParaRPr lang="en-US" altLang="ja-JP" sz="110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>
                <a:latin typeface="+mn-lt"/>
                <a:ea typeface="+mn-ea"/>
              </a:rPr>
              <a:t>○　先生方からの相談もお受けできます。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4848225" y="4412794"/>
            <a:ext cx="1604963" cy="90024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>
                <a:latin typeface="+mj-ea"/>
                <a:ea typeface="+mj-ea"/>
              </a:rPr>
              <a:t>　　相談は無料</a:t>
            </a:r>
            <a:r>
              <a:rPr lang="ja-JP" altLang="en-US" sz="1050" dirty="0">
                <a:latin typeface="ＭＳ Ｐ明朝" pitchFamily="18" charset="-128"/>
                <a:ea typeface="ＭＳ Ｐ明朝" pitchFamily="18" charset="-128"/>
              </a:rPr>
              <a:t>です       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ＭＳ Ｐ明朝" pitchFamily="18" charset="-128"/>
                <a:ea typeface="ＭＳ Ｐ明朝" pitchFamily="18" charset="-128"/>
              </a:rPr>
              <a:t>    </a:t>
            </a:r>
            <a:r>
              <a:rPr lang="ja-JP" altLang="en-US" sz="1050" b="1" dirty="0">
                <a:latin typeface="+mj-ea"/>
                <a:ea typeface="+mj-ea"/>
              </a:rPr>
              <a:t>申込方法は裏面</a:t>
            </a:r>
            <a:endParaRPr lang="en-US" altLang="ja-JP" sz="1050" b="1" dirty="0">
              <a:latin typeface="+mj-ea"/>
              <a:ea typeface="+mj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b="1" dirty="0">
                <a:latin typeface="+mj-ea"/>
                <a:ea typeface="+mj-ea"/>
              </a:rPr>
              <a:t>　   をご覧ください</a:t>
            </a:r>
            <a:endParaRPr lang="en-US" altLang="ja-JP" sz="1050" dirty="0">
              <a:latin typeface="ＭＳ Ｐ明朝" pitchFamily="18" charset="-128"/>
              <a:ea typeface="ＭＳ Ｐ明朝" pitchFamily="18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HG正楷書体-PRO" panose="03000600000000000000" pitchFamily="66" charset="-128"/>
                <a:ea typeface="HG正楷書体-PRO" panose="03000600000000000000" pitchFamily="66" charset="-128"/>
              </a:rPr>
              <a:t>相談の秘密は守ります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05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24555" y="7889314"/>
            <a:ext cx="5364163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○相談時間</a:t>
            </a:r>
            <a:r>
              <a:rPr lang="zh-TW" altLang="en-US" sz="1050" dirty="0">
                <a:latin typeface="ＭＳ ゴシック" pitchFamily="49" charset="-128"/>
                <a:ea typeface="ＭＳ ゴシック" pitchFamily="49" charset="-128"/>
              </a:rPr>
              <a:t>  １４：００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から</a:t>
            </a:r>
            <a:r>
              <a:rPr lang="zh-TW" altLang="en-US" sz="1050" dirty="0">
                <a:latin typeface="ＭＳ ゴシック" pitchFamily="49" charset="-128"/>
                <a:ea typeface="ＭＳ ゴシック" pitchFamily="49" charset="-128"/>
              </a:rPr>
              <a:t>１６：００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まで（１回の相談時間は４０分程度）</a:t>
            </a:r>
            <a:endParaRPr lang="zh-TW" altLang="en-US" sz="1050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196975" y="4305300"/>
            <a:ext cx="2592388" cy="30797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400" b="1" dirty="0">
                <a:latin typeface="+mn-lt"/>
                <a:ea typeface="+mn-ea"/>
              </a:rPr>
              <a:t>就学・進路</a:t>
            </a:r>
            <a:r>
              <a:rPr lang="ja-JP" altLang="en-US" sz="1200" b="1" dirty="0">
                <a:latin typeface="+mn-lt"/>
                <a:ea typeface="+mn-ea"/>
              </a:rPr>
              <a:t>の相談もできます！</a:t>
            </a:r>
          </a:p>
        </p:txBody>
      </p:sp>
      <p:sp>
        <p:nvSpPr>
          <p:cNvPr id="2128" name="正方形/長方形 22"/>
          <p:cNvSpPr>
            <a:spLocks noChangeArrowheads="1"/>
          </p:cNvSpPr>
          <p:nvPr/>
        </p:nvSpPr>
        <p:spPr bwMode="auto">
          <a:xfrm>
            <a:off x="5503863" y="9404350"/>
            <a:ext cx="1122362" cy="230188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ja-JP" altLang="en-US" sz="900">
                <a:latin typeface="Calibri" pitchFamily="34" charset="0"/>
              </a:rPr>
              <a:t> 裏面もご覧ください</a:t>
            </a:r>
          </a:p>
        </p:txBody>
      </p:sp>
      <p:sp>
        <p:nvSpPr>
          <p:cNvPr id="2129" name="正方形/長方形 23"/>
          <p:cNvSpPr>
            <a:spLocks noChangeArrowheads="1"/>
          </p:cNvSpPr>
          <p:nvPr/>
        </p:nvSpPr>
        <p:spPr bwMode="auto">
          <a:xfrm>
            <a:off x="620712" y="8103675"/>
            <a:ext cx="558641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○相談会場   朝日町・入善町・黒部市・魚津市の各市町保健・健康センター</a:t>
            </a:r>
            <a:r>
              <a:rPr lang="ja-JP" altLang="en-US" sz="1000" dirty="0">
                <a:latin typeface="Calibri" pitchFamily="34" charset="0"/>
              </a:rPr>
              <a:t>  　　　　　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480093" y="8471603"/>
            <a:ext cx="2951163" cy="900246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lt"/>
                <a:ea typeface="+mn-ea"/>
              </a:rPr>
              <a:t>印の日は</a:t>
            </a:r>
            <a:r>
              <a:rPr lang="ja-JP" altLang="en-US" sz="1050" dirty="0">
                <a:latin typeface="Arial" charset="0"/>
              </a:rPr>
              <a:t>以下の</a:t>
            </a:r>
            <a:r>
              <a:rPr lang="ja-JP" altLang="en-US" sz="1050" dirty="0">
                <a:latin typeface="+mn-lt"/>
                <a:ea typeface="+mn-ea"/>
              </a:rPr>
              <a:t>専門スタッフが常駐します。</a:t>
            </a:r>
            <a:endParaRPr lang="en-US" altLang="ja-JP" sz="105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lt"/>
                <a:ea typeface="+mn-ea"/>
              </a:rPr>
              <a:t>　　　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lt"/>
                <a:ea typeface="+mn-ea"/>
              </a:rPr>
              <a:t>  　◆　：　難聴や聞こえにくさ・言葉の遅れや発音</a:t>
            </a:r>
            <a:endParaRPr lang="en-US" altLang="ja-JP" sz="1050" dirty="0">
              <a:latin typeface="+mn-lt"/>
              <a:ea typeface="+mn-ea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50" dirty="0">
                <a:latin typeface="+mn-lt"/>
                <a:ea typeface="+mn-ea"/>
              </a:rPr>
              <a:t>  　●　：   身体の動きや手指の動き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altLang="ja-JP" sz="1050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131" name="テキスト ボックス 27"/>
          <p:cNvSpPr txBox="1">
            <a:spLocks noChangeArrowheads="1"/>
          </p:cNvSpPr>
          <p:nvPr/>
        </p:nvSpPr>
        <p:spPr bwMode="auto">
          <a:xfrm>
            <a:off x="1557338" y="6408738"/>
            <a:ext cx="184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800">
              <a:latin typeface="Calibri" pitchFamily="34" charset="0"/>
            </a:endParaRPr>
          </a:p>
        </p:txBody>
      </p:sp>
      <p:sp>
        <p:nvSpPr>
          <p:cNvPr id="2132" name="テキスト ボックス 31"/>
          <p:cNvSpPr txBox="1">
            <a:spLocks noChangeArrowheads="1"/>
          </p:cNvSpPr>
          <p:nvPr/>
        </p:nvSpPr>
        <p:spPr bwMode="auto">
          <a:xfrm>
            <a:off x="2565400" y="6897688"/>
            <a:ext cx="184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800">
              <a:latin typeface="Calibri" pitchFamily="34" charset="0"/>
            </a:endParaRPr>
          </a:p>
        </p:txBody>
      </p:sp>
      <p:sp>
        <p:nvSpPr>
          <p:cNvPr id="2133" name="テキスト ボックス 33"/>
          <p:cNvSpPr txBox="1">
            <a:spLocks noChangeArrowheads="1"/>
          </p:cNvSpPr>
          <p:nvPr/>
        </p:nvSpPr>
        <p:spPr bwMode="auto">
          <a:xfrm>
            <a:off x="2060575" y="7832725"/>
            <a:ext cx="1841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800">
              <a:latin typeface="Calibri" pitchFamily="34" charset="0"/>
            </a:endParaRPr>
          </a:p>
        </p:txBody>
      </p:sp>
      <p:sp>
        <p:nvSpPr>
          <p:cNvPr id="2134" name="テキスト ボックス 28"/>
          <p:cNvSpPr txBox="1">
            <a:spLocks noChangeArrowheads="1"/>
          </p:cNvSpPr>
          <p:nvPr/>
        </p:nvSpPr>
        <p:spPr bwMode="auto">
          <a:xfrm>
            <a:off x="3068638" y="6392863"/>
            <a:ext cx="184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700">
              <a:latin typeface="Calibri" pitchFamily="34" charset="0"/>
            </a:endParaRPr>
          </a:p>
        </p:txBody>
      </p:sp>
      <p:sp>
        <p:nvSpPr>
          <p:cNvPr id="2135" name="テキスト ボックス 28"/>
          <p:cNvSpPr txBox="1">
            <a:spLocks noChangeArrowheads="1"/>
          </p:cNvSpPr>
          <p:nvPr/>
        </p:nvSpPr>
        <p:spPr bwMode="auto">
          <a:xfrm>
            <a:off x="2565400" y="7345363"/>
            <a:ext cx="184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700">
              <a:latin typeface="Calibri" pitchFamily="34" charset="0"/>
            </a:endParaRPr>
          </a:p>
        </p:txBody>
      </p:sp>
      <p:sp>
        <p:nvSpPr>
          <p:cNvPr id="2136" name="テキスト ボックス 28"/>
          <p:cNvSpPr txBox="1">
            <a:spLocks noChangeArrowheads="1"/>
          </p:cNvSpPr>
          <p:nvPr/>
        </p:nvSpPr>
        <p:spPr bwMode="auto">
          <a:xfrm>
            <a:off x="3068638" y="6897688"/>
            <a:ext cx="184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700">
              <a:latin typeface="Calibri" pitchFamily="34" charset="0"/>
            </a:endParaRPr>
          </a:p>
        </p:txBody>
      </p:sp>
      <p:sp>
        <p:nvSpPr>
          <p:cNvPr id="2137" name="テキスト ボックス 28"/>
          <p:cNvSpPr txBox="1">
            <a:spLocks noChangeArrowheads="1"/>
          </p:cNvSpPr>
          <p:nvPr/>
        </p:nvSpPr>
        <p:spPr bwMode="auto">
          <a:xfrm>
            <a:off x="2922407" y="6250216"/>
            <a:ext cx="25497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800" dirty="0">
                <a:latin typeface="Calibri" pitchFamily="34" charset="0"/>
              </a:rPr>
              <a:t>◆</a:t>
            </a:r>
          </a:p>
        </p:txBody>
      </p:sp>
      <p:sp>
        <p:nvSpPr>
          <p:cNvPr id="2138" name="テキスト ボックス 28"/>
          <p:cNvSpPr txBox="1">
            <a:spLocks noChangeArrowheads="1"/>
          </p:cNvSpPr>
          <p:nvPr/>
        </p:nvSpPr>
        <p:spPr bwMode="auto">
          <a:xfrm>
            <a:off x="2565400" y="6392863"/>
            <a:ext cx="184150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endParaRPr lang="ja-JP" altLang="en-US" sz="700">
              <a:latin typeface="Calibri" pitchFamily="34" charset="0"/>
            </a:endParaRPr>
          </a:p>
        </p:txBody>
      </p:sp>
      <p:sp>
        <p:nvSpPr>
          <p:cNvPr id="48" name="円/楕円 47"/>
          <p:cNvSpPr/>
          <p:nvPr/>
        </p:nvSpPr>
        <p:spPr>
          <a:xfrm>
            <a:off x="981075" y="4232275"/>
            <a:ext cx="2879725" cy="4333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214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8" y="6861174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7356" y="5918356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2" name="正方形/長方形 23"/>
          <p:cNvSpPr>
            <a:spLocks noChangeArrowheads="1"/>
          </p:cNvSpPr>
          <p:nvPr/>
        </p:nvSpPr>
        <p:spPr bwMode="auto">
          <a:xfrm>
            <a:off x="3484563" y="8472488"/>
            <a:ext cx="3141662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ja-JP" sz="1000" dirty="0">
                <a:latin typeface="Calibri" pitchFamily="34" charset="0"/>
              </a:rPr>
              <a:t>※</a:t>
            </a:r>
            <a:r>
              <a:rPr lang="ja-JP" altLang="en-US" sz="1000" dirty="0">
                <a:latin typeface="Calibri" pitchFamily="34" charset="0"/>
              </a:rPr>
              <a:t>　専門スタッフの常駐日は変更になることがあります。</a:t>
            </a:r>
            <a:endParaRPr lang="en-US" altLang="ja-JP" sz="1000" dirty="0">
              <a:latin typeface="Calibri" pitchFamily="34" charset="0"/>
            </a:endParaRPr>
          </a:p>
          <a:p>
            <a:pPr eaLnBrk="1" hangingPunct="1"/>
            <a:r>
              <a:rPr lang="ja-JP" altLang="en-US" sz="1000" dirty="0">
                <a:latin typeface="Calibri" pitchFamily="34" charset="0"/>
              </a:rPr>
              <a:t>　 　 市町教育委員会にご確認ください。</a:t>
            </a:r>
            <a:endParaRPr lang="en-US" altLang="ja-JP" sz="1000" dirty="0">
              <a:latin typeface="Calibri" pitchFamily="34" charset="0"/>
            </a:endParaRPr>
          </a:p>
          <a:p>
            <a:pPr eaLnBrk="1" hangingPunct="1"/>
            <a:endParaRPr lang="en-US" altLang="ja-JP" sz="1000" dirty="0">
              <a:latin typeface="Calibri" pitchFamily="34" charset="0"/>
            </a:endParaRPr>
          </a:p>
          <a:p>
            <a:pPr eaLnBrk="1" hangingPunct="1"/>
            <a:r>
              <a:rPr lang="en-US" altLang="ja-JP" sz="1000" dirty="0">
                <a:latin typeface="Calibri" pitchFamily="34" charset="0"/>
              </a:rPr>
              <a:t>※</a:t>
            </a:r>
            <a:r>
              <a:rPr lang="ja-JP" altLang="en-US" sz="1000" dirty="0">
                <a:latin typeface="Calibri" pitchFamily="34" charset="0"/>
              </a:rPr>
              <a:t>　どの市町の相談会でもご利用になれます。</a:t>
            </a:r>
            <a:endParaRPr lang="en-US" altLang="ja-JP" sz="1000" dirty="0">
              <a:latin typeface="Calibri" pitchFamily="34" charset="0"/>
            </a:endParaRPr>
          </a:p>
          <a:p>
            <a:pPr eaLnBrk="1" hangingPunct="1"/>
            <a:r>
              <a:rPr lang="en-US" altLang="ja-JP" sz="1000" dirty="0">
                <a:latin typeface="Calibri" pitchFamily="34" charset="0"/>
              </a:rPr>
              <a:t>    </a:t>
            </a:r>
            <a:r>
              <a:rPr lang="ja-JP" altLang="en-US" sz="1000" dirty="0">
                <a:latin typeface="Calibri" pitchFamily="34" charset="0"/>
              </a:rPr>
              <a:t>　 ご都合に合わせてお選びください。</a:t>
            </a:r>
          </a:p>
        </p:txBody>
      </p:sp>
      <p:pic>
        <p:nvPicPr>
          <p:cNvPr id="2143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5038" y="2216150"/>
            <a:ext cx="19446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44" name="角丸四角形吹き出し 23"/>
          <p:cNvSpPr>
            <a:spLocks noChangeArrowheads="1"/>
          </p:cNvSpPr>
          <p:nvPr/>
        </p:nvSpPr>
        <p:spPr bwMode="auto">
          <a:xfrm>
            <a:off x="1484313" y="2286000"/>
            <a:ext cx="1008062" cy="585788"/>
          </a:xfrm>
          <a:prstGeom prst="wedgeRoundRectCallout">
            <a:avLst>
              <a:gd name="adj1" fmla="val 62824"/>
              <a:gd name="adj2" fmla="val 25014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6800" tIns="46800" rIns="46800" bIns="46800" anchor="ctr">
            <a:spAutoFit/>
          </a:bodyPr>
          <a:lstStyle/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進路</a:t>
            </a: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について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心配だな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相談したいな</a:t>
            </a:r>
            <a:endParaRPr lang="ja-JP" altLang="en-US">
              <a:latin typeface="ＭＳ 明朝" pitchFamily="17" charset="-128"/>
              <a:ea typeface="ＭＳ 明朝" pitchFamily="17" charset="-128"/>
              <a:cs typeface="AR P丸ゴシック体E"/>
            </a:endParaRPr>
          </a:p>
        </p:txBody>
      </p:sp>
      <p:sp>
        <p:nvSpPr>
          <p:cNvPr id="2145" name="角丸四角形吹き出し 33"/>
          <p:cNvSpPr>
            <a:spLocks noChangeArrowheads="1"/>
          </p:cNvSpPr>
          <p:nvPr/>
        </p:nvSpPr>
        <p:spPr bwMode="auto">
          <a:xfrm>
            <a:off x="836613" y="3573463"/>
            <a:ext cx="1008062" cy="587375"/>
          </a:xfrm>
          <a:prstGeom prst="wedgeRoundRectCallout">
            <a:avLst>
              <a:gd name="adj1" fmla="val 81060"/>
              <a:gd name="adj2" fmla="val -16574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6800" tIns="46800" rIns="46800" bIns="46800" anchor="ctr">
            <a:spAutoFit/>
          </a:bodyPr>
          <a:lstStyle/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上手にお話</a:t>
            </a: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が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できるように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なればいいな</a:t>
            </a:r>
            <a:endParaRPr lang="ja-JP" altLang="en-US">
              <a:latin typeface="ＭＳ 明朝" pitchFamily="17" charset="-128"/>
              <a:ea typeface="ＭＳ 明朝" pitchFamily="17" charset="-128"/>
              <a:cs typeface="AR P丸ゴシック体E"/>
            </a:endParaRPr>
          </a:p>
        </p:txBody>
      </p:sp>
      <p:sp>
        <p:nvSpPr>
          <p:cNvPr id="2146" name="角丸四角形吹き出し 31"/>
          <p:cNvSpPr>
            <a:spLocks noChangeArrowheads="1"/>
          </p:cNvSpPr>
          <p:nvPr/>
        </p:nvSpPr>
        <p:spPr bwMode="auto">
          <a:xfrm>
            <a:off x="4076700" y="2266950"/>
            <a:ext cx="1081088" cy="741363"/>
          </a:xfrm>
          <a:prstGeom prst="wedgeRoundRectCallout">
            <a:avLst>
              <a:gd name="adj1" fmla="val -59537"/>
              <a:gd name="adj2" fmla="val 26028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6800" tIns="46800" rIns="46800" bIns="46800" anchor="ctr">
            <a:spAutoFit/>
          </a:bodyPr>
          <a:lstStyle/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苦手な勉強</a:t>
            </a: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が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うまくできる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ようになれば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いいな</a:t>
            </a:r>
            <a:endParaRPr lang="ja-JP" altLang="en-US">
              <a:latin typeface="ＭＳ 明朝" pitchFamily="17" charset="-128"/>
              <a:ea typeface="ＭＳ 明朝" pitchFamily="17" charset="-128"/>
              <a:cs typeface="AR P丸ゴシック体E"/>
            </a:endParaRPr>
          </a:p>
        </p:txBody>
      </p:sp>
      <p:sp>
        <p:nvSpPr>
          <p:cNvPr id="2147" name="角丸四角形吹き出し 34"/>
          <p:cNvSpPr>
            <a:spLocks noChangeArrowheads="1"/>
          </p:cNvSpPr>
          <p:nvPr/>
        </p:nvSpPr>
        <p:spPr bwMode="auto">
          <a:xfrm>
            <a:off x="5229225" y="2771775"/>
            <a:ext cx="1008063" cy="741363"/>
          </a:xfrm>
          <a:prstGeom prst="wedgeRoundRectCallout">
            <a:avLst>
              <a:gd name="adj1" fmla="val -95148"/>
              <a:gd name="adj2" fmla="val 22185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6800" tIns="46800" rIns="0" bIns="46800" anchor="ctr">
            <a:spAutoFit/>
          </a:bodyPr>
          <a:lstStyle/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 dirty="0"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落ち着いて</a:t>
            </a:r>
            <a:endParaRPr lang="en-US" altLang="ja-JP" sz="1100" b="1" dirty="0">
              <a:latin typeface="ＭＳ Ｐゴシック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読書や勉強が</a:t>
            </a:r>
            <a:endParaRPr lang="en-US" altLang="ja-JP" sz="1100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できるように</a:t>
            </a:r>
            <a:endParaRPr lang="en-US" altLang="ja-JP" sz="1100" dirty="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dirty="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なりたいな</a:t>
            </a:r>
            <a:endParaRPr lang="ja-JP" altLang="en-US" dirty="0">
              <a:latin typeface="ＭＳ 明朝" pitchFamily="17" charset="-128"/>
              <a:ea typeface="ＭＳ 明朝" pitchFamily="17" charset="-128"/>
              <a:cs typeface="AR P丸ゴシック体E"/>
            </a:endParaRPr>
          </a:p>
        </p:txBody>
      </p:sp>
      <p:sp>
        <p:nvSpPr>
          <p:cNvPr id="2148" name="角丸四角形吹き出し 30"/>
          <p:cNvSpPr>
            <a:spLocks noChangeArrowheads="1"/>
          </p:cNvSpPr>
          <p:nvPr/>
        </p:nvSpPr>
        <p:spPr bwMode="auto">
          <a:xfrm>
            <a:off x="4292600" y="3670300"/>
            <a:ext cx="1296988" cy="419100"/>
          </a:xfrm>
          <a:prstGeom prst="wedgeRoundRectCallout">
            <a:avLst>
              <a:gd name="adj1" fmla="val -60787"/>
              <a:gd name="adj2" fmla="val -71782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6800" tIns="46800" rIns="46800" bIns="46800" anchor="ctr">
            <a:spAutoFit/>
          </a:bodyPr>
          <a:lstStyle/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>
                <a:latin typeface="ＭＳ Ｐゴシック" pitchFamily="50" charset="-128"/>
                <a:ea typeface="メイリオ" pitchFamily="50" charset="-128"/>
                <a:cs typeface="メイリオ" pitchFamily="50" charset="-128"/>
              </a:rPr>
              <a:t>友達</a:t>
            </a: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ともっと</a:t>
            </a:r>
            <a:endParaRPr lang="en-US" altLang="ja-JP" sz="1100">
              <a:latin typeface="ＭＳ 明朝" pitchFamily="17" charset="-128"/>
              <a:ea typeface="ＭＳ 明朝" pitchFamily="17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>
                <a:latin typeface="ＭＳ 明朝" pitchFamily="17" charset="-128"/>
                <a:ea typeface="ＭＳ 明朝" pitchFamily="17" charset="-128"/>
                <a:cs typeface="メイリオ" pitchFamily="50" charset="-128"/>
              </a:rPr>
              <a:t>仲よくなりたいな</a:t>
            </a:r>
            <a:endParaRPr lang="ja-JP" altLang="en-US">
              <a:latin typeface="ＭＳ 明朝" pitchFamily="17" charset="-128"/>
              <a:ea typeface="ＭＳ 明朝" pitchFamily="17" charset="-128"/>
              <a:cs typeface="AR P丸ゴシック体E"/>
            </a:endParaRPr>
          </a:p>
        </p:txBody>
      </p:sp>
      <p:sp>
        <p:nvSpPr>
          <p:cNvPr id="43" name="雲 42"/>
          <p:cNvSpPr/>
          <p:nvPr/>
        </p:nvSpPr>
        <p:spPr>
          <a:xfrm>
            <a:off x="4725145" y="4240213"/>
            <a:ext cx="1855044" cy="1169987"/>
          </a:xfrm>
          <a:prstGeom prst="cloud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/>
          </a:p>
        </p:txBody>
      </p:sp>
      <p:pic>
        <p:nvPicPr>
          <p:cNvPr id="21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506" y="5909762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87" y="6403975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" name="テキスト ボックス 28"/>
          <p:cNvSpPr txBox="1">
            <a:spLocks noChangeArrowheads="1"/>
          </p:cNvSpPr>
          <p:nvPr/>
        </p:nvSpPr>
        <p:spPr bwMode="auto">
          <a:xfrm>
            <a:off x="3429000" y="6250216"/>
            <a:ext cx="24606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700" dirty="0">
                <a:latin typeface="Calibri" pitchFamily="34" charset="0"/>
              </a:rPr>
              <a:t>●</a:t>
            </a:r>
          </a:p>
        </p:txBody>
      </p:sp>
      <p:sp>
        <p:nvSpPr>
          <p:cNvPr id="2153" name="テキスト ボックス 28"/>
          <p:cNvSpPr txBox="1">
            <a:spLocks noChangeArrowheads="1"/>
          </p:cNvSpPr>
          <p:nvPr/>
        </p:nvSpPr>
        <p:spPr bwMode="auto">
          <a:xfrm>
            <a:off x="3883411" y="5777236"/>
            <a:ext cx="225425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700" dirty="0">
                <a:latin typeface="Calibri" pitchFamily="34" charset="0"/>
              </a:rPr>
              <a:t>●</a:t>
            </a:r>
          </a:p>
        </p:txBody>
      </p:sp>
      <p:pic>
        <p:nvPicPr>
          <p:cNvPr id="21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6878960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8992" y="6403975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6" name="テキスト ボックス 28"/>
          <p:cNvSpPr txBox="1">
            <a:spLocks noChangeArrowheads="1"/>
          </p:cNvSpPr>
          <p:nvPr/>
        </p:nvSpPr>
        <p:spPr bwMode="auto">
          <a:xfrm>
            <a:off x="2922407" y="5752064"/>
            <a:ext cx="2872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800" dirty="0">
                <a:latin typeface="Calibri" pitchFamily="34" charset="0"/>
              </a:rPr>
              <a:t>◆</a:t>
            </a:r>
          </a:p>
        </p:txBody>
      </p:sp>
      <p:sp>
        <p:nvSpPr>
          <p:cNvPr id="2157" name="テキスト ボックス 28"/>
          <p:cNvSpPr txBox="1">
            <a:spLocks noChangeArrowheads="1"/>
          </p:cNvSpPr>
          <p:nvPr/>
        </p:nvSpPr>
        <p:spPr bwMode="auto">
          <a:xfrm>
            <a:off x="1995487" y="6732510"/>
            <a:ext cx="246063" cy="16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700" dirty="0">
                <a:latin typeface="Calibri" pitchFamily="34" charset="0"/>
              </a:rPr>
              <a:t>●</a:t>
            </a:r>
          </a:p>
        </p:txBody>
      </p:sp>
      <p:sp>
        <p:nvSpPr>
          <p:cNvPr id="2158" name="テキスト ボックス 28"/>
          <p:cNvSpPr txBox="1">
            <a:spLocks noChangeArrowheads="1"/>
          </p:cNvSpPr>
          <p:nvPr/>
        </p:nvSpPr>
        <p:spPr bwMode="auto">
          <a:xfrm>
            <a:off x="4820484" y="6732510"/>
            <a:ext cx="28725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800" dirty="0">
                <a:latin typeface="Calibri" pitchFamily="34" charset="0"/>
              </a:rPr>
              <a:t>◆</a:t>
            </a:r>
          </a:p>
        </p:txBody>
      </p:sp>
      <p:sp>
        <p:nvSpPr>
          <p:cNvPr id="2159" name="テキスト ボックス 28"/>
          <p:cNvSpPr txBox="1">
            <a:spLocks noChangeArrowheads="1"/>
          </p:cNvSpPr>
          <p:nvPr/>
        </p:nvSpPr>
        <p:spPr bwMode="auto">
          <a:xfrm>
            <a:off x="3401763" y="7214353"/>
            <a:ext cx="3388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800" dirty="0">
                <a:latin typeface="Calibri" pitchFamily="34" charset="0"/>
              </a:rPr>
              <a:t>◆</a:t>
            </a:r>
          </a:p>
        </p:txBody>
      </p:sp>
      <p:sp>
        <p:nvSpPr>
          <p:cNvPr id="2160" name="テキスト ボックス 28"/>
          <p:cNvSpPr txBox="1">
            <a:spLocks noChangeArrowheads="1"/>
          </p:cNvSpPr>
          <p:nvPr/>
        </p:nvSpPr>
        <p:spPr bwMode="auto">
          <a:xfrm>
            <a:off x="2941894" y="7214982"/>
            <a:ext cx="218819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ja-JP" altLang="en-US" sz="700" dirty="0">
                <a:latin typeface="Calibri" pitchFamily="34" charset="0"/>
              </a:rPr>
              <a:t>●</a:t>
            </a:r>
          </a:p>
        </p:txBody>
      </p:sp>
      <p:sp>
        <p:nvSpPr>
          <p:cNvPr id="2162" name="角丸四角形吹き出し 23"/>
          <p:cNvSpPr>
            <a:spLocks noChangeArrowheads="1"/>
          </p:cNvSpPr>
          <p:nvPr/>
        </p:nvSpPr>
        <p:spPr bwMode="auto">
          <a:xfrm>
            <a:off x="476250" y="2584450"/>
            <a:ext cx="938213" cy="909638"/>
          </a:xfrm>
          <a:prstGeom prst="wedgeRoundRectCallout">
            <a:avLst>
              <a:gd name="adj1" fmla="val 143639"/>
              <a:gd name="adj2" fmla="val 7426"/>
              <a:gd name="adj3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46800" tIns="46800" rIns="46800" bIns="46800" anchor="ctr">
            <a:spAutoFit/>
          </a:bodyPr>
          <a:lstStyle/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dirty="0">
                <a:latin typeface="ＭＳ Ｐ明朝" pitchFamily="18" charset="-128"/>
                <a:ea typeface="ＭＳ Ｐ明朝" pitchFamily="18" charset="-128"/>
                <a:cs typeface="メイリオ" pitchFamily="50" charset="-128"/>
              </a:rPr>
              <a:t>もっと上手に</a:t>
            </a:r>
            <a:endParaRPr lang="en-US" altLang="ja-JP" sz="1100" dirty="0">
              <a:latin typeface="ＭＳ Ｐ明朝" pitchFamily="18" charset="-128"/>
              <a:ea typeface="ＭＳ Ｐ明朝" pitchFamily="18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読んだり</a:t>
            </a:r>
            <a:endParaRPr lang="en-US" altLang="ja-JP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b="1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書いたり</a:t>
            </a:r>
            <a:endParaRPr lang="en-US" altLang="ja-JP" sz="1100" b="1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dirty="0">
                <a:latin typeface="ＭＳ Ｐ明朝" pitchFamily="18" charset="-128"/>
                <a:ea typeface="ＭＳ Ｐ明朝" pitchFamily="18" charset="-128"/>
                <a:cs typeface="メイリオ" pitchFamily="50" charset="-128"/>
              </a:rPr>
              <a:t>できるように</a:t>
            </a:r>
            <a:endParaRPr lang="en-US" altLang="ja-JP" sz="1100" dirty="0">
              <a:latin typeface="ＭＳ Ｐ明朝" pitchFamily="18" charset="-128"/>
              <a:ea typeface="ＭＳ Ｐ明朝" pitchFamily="18" charset="-128"/>
              <a:cs typeface="メイリオ" pitchFamily="50" charset="-128"/>
            </a:endParaRPr>
          </a:p>
          <a:p>
            <a:pPr defTabSz="809625" eaLnBrk="1" hangingPunct="1">
              <a:lnSpc>
                <a:spcPct val="70000"/>
              </a:lnSpc>
              <a:spcBef>
                <a:spcPct val="20000"/>
              </a:spcBef>
            </a:pPr>
            <a:r>
              <a:rPr lang="ja-JP" altLang="en-US" sz="1100" dirty="0">
                <a:latin typeface="ＭＳ Ｐ明朝" pitchFamily="18" charset="-128"/>
                <a:ea typeface="ＭＳ Ｐ明朝" pitchFamily="18" charset="-128"/>
                <a:cs typeface="メイリオ" pitchFamily="50" charset="-128"/>
              </a:rPr>
              <a:t>なりたいな</a:t>
            </a:r>
            <a:endParaRPr lang="en-US" altLang="ja-JP" sz="1100" dirty="0">
              <a:latin typeface="ＭＳ Ｐ明朝" pitchFamily="18" charset="-128"/>
              <a:ea typeface="ＭＳ Ｐ明朝" pitchFamily="18" charset="-128"/>
              <a:cs typeface="メイリオ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577849" y="964877"/>
            <a:ext cx="5629275" cy="879892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ja-JP" altLang="en-US" sz="5400" cap="none" spc="0" dirty="0">
                <a:ln w="22225">
                  <a:solidFill>
                    <a:srgbClr val="00B050"/>
                  </a:solidFill>
                  <a:prstDash val="solid"/>
                </a:ln>
                <a:solidFill>
                  <a:schemeClr val="bg1"/>
                </a:solidFill>
              </a:rPr>
              <a:t>にこにこ</a:t>
            </a:r>
            <a:r>
              <a:rPr lang="ja-JP" altLang="en-US" sz="5400" b="1" cap="none" spc="0" dirty="0">
                <a:ln w="22225">
                  <a:solidFill>
                    <a:srgbClr val="00B050"/>
                  </a:solidFill>
                  <a:prstDash val="solid"/>
                </a:ln>
                <a:solidFill>
                  <a:schemeClr val="bg1"/>
                </a:solidFill>
              </a:rPr>
              <a:t>相談会のご案内</a:t>
            </a:r>
          </a:p>
        </p:txBody>
      </p:sp>
      <p:pic>
        <p:nvPicPr>
          <p:cNvPr id="4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7362099"/>
            <a:ext cx="16827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129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正方形/長方形 6"/>
          <p:cNvSpPr>
            <a:spLocks noChangeArrowheads="1"/>
          </p:cNvSpPr>
          <p:nvPr/>
        </p:nvSpPr>
        <p:spPr bwMode="auto">
          <a:xfrm>
            <a:off x="187967" y="3522967"/>
            <a:ext cx="208301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 anchorCtr="1">
            <a:spAutoFit/>
          </a:bodyPr>
          <a:lstStyle/>
          <a:p>
            <a:pPr eaLnBrk="1" hangingPunct="1"/>
            <a:r>
              <a:rPr lang="en-US" altLang="ja-JP" sz="1400" b="1" dirty="0">
                <a:latin typeface="Calibri" pitchFamily="34" charset="0"/>
              </a:rPr>
              <a:t>【</a:t>
            </a:r>
            <a:r>
              <a:rPr lang="ja-JP" altLang="en-US" sz="1400" b="1" dirty="0">
                <a:latin typeface="Calibri" pitchFamily="34" charset="0"/>
              </a:rPr>
              <a:t>各市町の会場</a:t>
            </a:r>
            <a:r>
              <a:rPr lang="en-US" altLang="ja-JP" sz="1400" b="1" dirty="0">
                <a:latin typeface="Calibri" pitchFamily="34" charset="0"/>
              </a:rPr>
              <a:t>】</a:t>
            </a:r>
            <a:r>
              <a:rPr lang="ja-JP" altLang="en-US" sz="1400" b="1" dirty="0">
                <a:latin typeface="Calibri" pitchFamily="34" charset="0"/>
              </a:rPr>
              <a:t>　　</a:t>
            </a:r>
            <a:r>
              <a:rPr lang="ja-JP" altLang="en-US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★</a:t>
            </a:r>
          </a:p>
        </p:txBody>
      </p:sp>
      <p:grpSp>
        <p:nvGrpSpPr>
          <p:cNvPr id="3074" name="グループ化 23"/>
          <p:cNvGrpSpPr>
            <a:grpSpLocks/>
          </p:cNvGrpSpPr>
          <p:nvPr/>
        </p:nvGrpSpPr>
        <p:grpSpPr bwMode="auto">
          <a:xfrm>
            <a:off x="678935" y="862439"/>
            <a:ext cx="5704267" cy="2043629"/>
            <a:chOff x="832996" y="465803"/>
            <a:chExt cx="4781108" cy="2043522"/>
          </a:xfrm>
        </p:grpSpPr>
        <p:pic>
          <p:nvPicPr>
            <p:cNvPr id="3135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3669" y="465803"/>
              <a:ext cx="3500435" cy="818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36" name="正方形/長方形 1"/>
            <p:cNvSpPr>
              <a:spLocks noChangeArrowheads="1"/>
            </p:cNvSpPr>
            <p:nvPr/>
          </p:nvSpPr>
          <p:spPr bwMode="auto">
            <a:xfrm>
              <a:off x="2706195" y="613914"/>
              <a:ext cx="245131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ja-JP" altLang="en-US" sz="1400" b="1" i="1" dirty="0">
                  <a:latin typeface="Calibri" pitchFamily="34" charset="0"/>
                </a:rPr>
                <a:t>相談の申し込みはお電話で！</a:t>
              </a:r>
            </a:p>
          </p:txBody>
        </p:sp>
        <p:grpSp>
          <p:nvGrpSpPr>
            <p:cNvPr id="3137" name="グループ化 7"/>
            <p:cNvGrpSpPr>
              <a:grpSpLocks/>
            </p:cNvGrpSpPr>
            <p:nvPr/>
          </p:nvGrpSpPr>
          <p:grpSpPr bwMode="auto">
            <a:xfrm>
              <a:off x="832996" y="1341671"/>
              <a:ext cx="4637909" cy="1167654"/>
              <a:chOff x="956492" y="1098287"/>
              <a:chExt cx="4637909" cy="1167654"/>
            </a:xfrm>
          </p:grpSpPr>
          <p:sp>
            <p:nvSpPr>
              <p:cNvPr id="3138" name="正方形/長方形 2"/>
              <p:cNvSpPr>
                <a:spLocks noChangeArrowheads="1"/>
              </p:cNvSpPr>
              <p:nvPr/>
            </p:nvSpPr>
            <p:spPr bwMode="auto">
              <a:xfrm>
                <a:off x="1287613" y="1352030"/>
                <a:ext cx="4306788" cy="8309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pPr eaLnBrk="1" hangingPunct="1"/>
                <a:r>
                  <a:rPr lang="zh-CN" altLang="en-US" sz="1200" dirty="0">
                    <a:latin typeface="ＭＳ ゴシック" pitchFamily="49" charset="-128"/>
                    <a:ea typeface="ＭＳ ゴシック" pitchFamily="49" charset="-128"/>
                  </a:rPr>
                  <a:t>朝日町教育委員会   　</a:t>
                </a:r>
                <a:r>
                  <a:rPr lang="en-US" altLang="zh-CN" sz="1200" dirty="0">
                    <a:latin typeface="ＭＳ ゴシック" pitchFamily="49" charset="-128"/>
                    <a:ea typeface="ＭＳ ゴシック" pitchFamily="49" charset="-128"/>
                  </a:rPr>
                  <a:t>0765</a:t>
                </a:r>
                <a:r>
                  <a:rPr lang="zh-CN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zh-CN" sz="1200" dirty="0">
                    <a:latin typeface="ＭＳ ゴシック" pitchFamily="49" charset="-128"/>
                    <a:ea typeface="ＭＳ ゴシック" pitchFamily="49" charset="-128"/>
                  </a:rPr>
                  <a:t>83</a:t>
                </a:r>
                <a:r>
                  <a:rPr lang="zh-CN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zh-CN" sz="1200" dirty="0">
                    <a:latin typeface="ＭＳ ゴシック" pitchFamily="49" charset="-128"/>
                    <a:ea typeface="ＭＳ ゴシック" pitchFamily="49" charset="-128"/>
                  </a:rPr>
                  <a:t>1100</a:t>
                </a:r>
                <a:r>
                  <a:rPr lang="zh-CN" altLang="en-US" sz="1200" dirty="0">
                    <a:latin typeface="ＭＳ ゴシック" pitchFamily="49" charset="-128"/>
                    <a:ea typeface="ＭＳ ゴシック" pitchFamily="49" charset="-128"/>
                  </a:rPr>
                  <a:t>（学校教育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係</a:t>
                </a:r>
                <a:r>
                  <a:rPr lang="zh-CN" altLang="en-US" sz="1200" dirty="0">
                    <a:latin typeface="ＭＳ ゴシック" pitchFamily="49" charset="-128"/>
                    <a:ea typeface="ＭＳ ゴシック" pitchFamily="49" charset="-128"/>
                  </a:rPr>
                  <a:t>）</a:t>
                </a:r>
              </a:p>
              <a:p>
                <a:pPr eaLnBrk="1" hangingPunct="1"/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入善町教育委員会 　　</a:t>
                </a:r>
                <a:r>
                  <a:rPr lang="en-US" altLang="ja-JP" sz="1200" dirty="0">
                    <a:latin typeface="ＭＳ ゴシック" pitchFamily="49" charset="-128"/>
                    <a:ea typeface="ＭＳ ゴシック" pitchFamily="49" charset="-128"/>
                  </a:rPr>
                  <a:t>0765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ja-JP" sz="1200" dirty="0">
                    <a:latin typeface="ＭＳ ゴシック" pitchFamily="49" charset="-128"/>
                    <a:ea typeface="ＭＳ ゴシック" pitchFamily="49" charset="-128"/>
                  </a:rPr>
                  <a:t>72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ja-JP" sz="1200" dirty="0">
                    <a:latin typeface="ＭＳ ゴシック" pitchFamily="49" charset="-128"/>
                    <a:ea typeface="ＭＳ ゴシック" pitchFamily="49" charset="-128"/>
                  </a:rPr>
                  <a:t>3854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（学校教育係）</a:t>
                </a:r>
              </a:p>
              <a:p>
                <a:pPr eaLnBrk="1" hangingPunct="1"/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黒部市教育委員会     </a:t>
                </a:r>
                <a:r>
                  <a:rPr lang="en-US" altLang="ja-JP" sz="1200" dirty="0">
                    <a:latin typeface="ＭＳ ゴシック" pitchFamily="49" charset="-128"/>
                    <a:ea typeface="ＭＳ ゴシック" pitchFamily="49" charset="-128"/>
                  </a:rPr>
                  <a:t>0765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ja-JP" sz="1200" dirty="0">
                    <a:latin typeface="ＭＳ ゴシック" pitchFamily="49" charset="-128"/>
                    <a:ea typeface="ＭＳ ゴシック" pitchFamily="49" charset="-128"/>
                  </a:rPr>
                  <a:t>54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ja-JP" sz="1200">
                    <a:latin typeface="ＭＳ ゴシック" pitchFamily="49" charset="-128"/>
                    <a:ea typeface="ＭＳ ゴシック" pitchFamily="49" charset="-128"/>
                  </a:rPr>
                  <a:t>2701</a:t>
                </a:r>
                <a:r>
                  <a:rPr lang="ja-JP" altLang="en-US" sz="1200">
                    <a:latin typeface="ＭＳ ゴシック" pitchFamily="49" charset="-128"/>
                    <a:ea typeface="ＭＳ ゴシック" pitchFamily="49" charset="-128"/>
                  </a:rPr>
                  <a:t>（</a:t>
                </a:r>
                <a:r>
                  <a:rPr lang="ja-JP" altLang="en-US" sz="1200" dirty="0">
                    <a:latin typeface="ＭＳ ゴシック" pitchFamily="49" charset="-128"/>
                    <a:ea typeface="ＭＳ ゴシック" pitchFamily="49" charset="-128"/>
                  </a:rPr>
                  <a:t>学校教育課）</a:t>
                </a:r>
              </a:p>
              <a:p>
                <a:pPr eaLnBrk="1" hangingPunct="1"/>
                <a:r>
                  <a:rPr lang="zh-TW" altLang="en-US" sz="1200" dirty="0">
                    <a:latin typeface="ＭＳ ゴシック" pitchFamily="49" charset="-128"/>
                    <a:ea typeface="ＭＳ ゴシック" pitchFamily="49" charset="-128"/>
                  </a:rPr>
                  <a:t>魚津市教育委員会     </a:t>
                </a:r>
                <a:r>
                  <a:rPr lang="en-US" altLang="zh-TW" sz="1200" dirty="0">
                    <a:latin typeface="ＭＳ ゴシック" pitchFamily="49" charset="-128"/>
                    <a:ea typeface="ＭＳ ゴシック" pitchFamily="49" charset="-128"/>
                  </a:rPr>
                  <a:t>0765</a:t>
                </a:r>
                <a:r>
                  <a:rPr lang="zh-TW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zh-TW" sz="1200" dirty="0">
                    <a:latin typeface="ＭＳ ゴシック" pitchFamily="49" charset="-128"/>
                    <a:ea typeface="ＭＳ ゴシック" pitchFamily="49" charset="-128"/>
                  </a:rPr>
                  <a:t>23</a:t>
                </a:r>
                <a:r>
                  <a:rPr lang="zh-TW" altLang="en-US" sz="1200" dirty="0">
                    <a:latin typeface="ＭＳ ゴシック" pitchFamily="49" charset="-128"/>
                    <a:ea typeface="ＭＳ ゴシック" pitchFamily="49" charset="-128"/>
                  </a:rPr>
                  <a:t>－</a:t>
                </a:r>
                <a:r>
                  <a:rPr lang="en-US" altLang="zh-TW" sz="1200" dirty="0">
                    <a:latin typeface="ＭＳ ゴシック" pitchFamily="49" charset="-128"/>
                    <a:ea typeface="ＭＳ ゴシック" pitchFamily="49" charset="-128"/>
                  </a:rPr>
                  <a:t>1044</a:t>
                </a:r>
                <a:r>
                  <a:rPr lang="zh-TW" altLang="en-US" sz="1200" dirty="0">
                    <a:latin typeface="ＭＳ ゴシック" pitchFamily="49" charset="-128"/>
                    <a:ea typeface="ＭＳ ゴシック" pitchFamily="49" charset="-128"/>
                  </a:rPr>
                  <a:t>（学校教育課）</a:t>
                </a:r>
                <a:endParaRPr lang="ja-JP" altLang="en-US" sz="1200" dirty="0">
                  <a:latin typeface="ＭＳ ゴシック" pitchFamily="49" charset="-128"/>
                  <a:ea typeface="ＭＳ ゴシック" pitchFamily="49" charset="-128"/>
                </a:endParaRPr>
              </a:p>
            </p:txBody>
          </p:sp>
          <p:sp>
            <p:nvSpPr>
              <p:cNvPr id="4" name="正方形/長方形 3"/>
              <p:cNvSpPr/>
              <p:nvPr/>
            </p:nvSpPr>
            <p:spPr>
              <a:xfrm>
                <a:off x="956492" y="1227444"/>
                <a:ext cx="4572047" cy="1038497"/>
              </a:xfrm>
              <a:prstGeom prst="rect">
                <a:avLst/>
              </a:prstGeom>
              <a:noFill/>
              <a:ln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" name="正方形/長方形 4"/>
              <p:cNvSpPr/>
              <p:nvPr/>
            </p:nvSpPr>
            <p:spPr>
              <a:xfrm>
                <a:off x="1321102" y="1098287"/>
                <a:ext cx="3449256" cy="27621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>
                <a:spAutoFit/>
              </a:bodyPr>
              <a:lstStyle/>
              <a:p>
                <a:pPr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ja-JP" altLang="en-US" sz="1050" b="1" dirty="0">
                    <a:latin typeface="+mn-lt"/>
                    <a:ea typeface="+mn-ea"/>
                  </a:rPr>
                  <a:t> </a:t>
                </a:r>
                <a:r>
                  <a:rPr lang="ja-JP" altLang="en-US" sz="1200" b="1" dirty="0">
                    <a:latin typeface="+mn-lt"/>
                    <a:ea typeface="+mn-ea"/>
                  </a:rPr>
                  <a:t>申し込み・問い合わせは、お住まいの市町の教育委員会へ</a:t>
                </a:r>
              </a:p>
            </p:txBody>
          </p:sp>
        </p:grpSp>
      </p:grpSp>
      <p:sp>
        <p:nvSpPr>
          <p:cNvPr id="3075" name="正方形/長方形 5"/>
          <p:cNvSpPr>
            <a:spLocks noChangeArrowheads="1"/>
          </p:cNvSpPr>
          <p:nvPr/>
        </p:nvSpPr>
        <p:spPr bwMode="auto">
          <a:xfrm>
            <a:off x="825390" y="2953111"/>
            <a:ext cx="5016717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ja-JP" sz="1100" dirty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100" dirty="0">
                <a:latin typeface="ＭＳ ゴシック" pitchFamily="49" charset="-128"/>
                <a:ea typeface="ＭＳ ゴシック" pitchFamily="49" charset="-128"/>
              </a:rPr>
              <a:t>　相談は予約制です。事前（１週間前まで）に申し込みをしてください。</a:t>
            </a:r>
          </a:p>
          <a:p>
            <a:pPr eaLnBrk="1" hangingPunct="1"/>
            <a:r>
              <a:rPr lang="en-US" altLang="ja-JP" sz="1100" dirty="0">
                <a:latin typeface="ＭＳ ゴシック" pitchFamily="49" charset="-128"/>
                <a:ea typeface="ＭＳ ゴシック" pitchFamily="49" charset="-128"/>
              </a:rPr>
              <a:t>※</a:t>
            </a:r>
            <a:r>
              <a:rPr lang="ja-JP" altLang="en-US" sz="1100" dirty="0">
                <a:latin typeface="ＭＳ ゴシック" pitchFamily="49" charset="-128"/>
                <a:ea typeface="ＭＳ ゴシック" pitchFamily="49" charset="-128"/>
              </a:rPr>
              <a:t>　お住まいの市町以外でも相談できます。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388938" y="3917949"/>
            <a:ext cx="3111500" cy="26809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349148" y="3949490"/>
            <a:ext cx="2992438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朝日町保健センター</a:t>
            </a: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 朝日町荒川 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262-1    TEL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0765-83-3309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3568699" y="3917949"/>
            <a:ext cx="2955925" cy="26809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388938" y="6661921"/>
            <a:ext cx="3111500" cy="2781503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389334" y="6720623"/>
            <a:ext cx="2968625" cy="41549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黒部市保健センター</a:t>
            </a: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】</a:t>
            </a: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（黒部市役所内）</a:t>
            </a:r>
            <a:endParaRPr lang="en-US" altLang="ja-JP" sz="1050" b="1" dirty="0">
              <a:latin typeface="ＭＳ ゴシック" pitchFamily="49" charset="-128"/>
              <a:ea typeface="ＭＳ ゴシック" pitchFamily="49" charset="-128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黒部市三日市 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1301  TEL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0765-54-2111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3568700" y="6661922"/>
            <a:ext cx="2955925" cy="278150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21" name="正方形/長方形 20"/>
          <p:cNvSpPr/>
          <p:nvPr/>
        </p:nvSpPr>
        <p:spPr>
          <a:xfrm>
            <a:off x="3568699" y="3976470"/>
            <a:ext cx="2808287" cy="41433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入善町保健センター</a:t>
            </a: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入善町上野 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2793-1   TEL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0765-72-0343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542543" y="6713035"/>
            <a:ext cx="2808288" cy="41592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【</a:t>
            </a:r>
            <a:r>
              <a:rPr lang="ja-JP" altLang="en-US" sz="1050" b="1" dirty="0">
                <a:latin typeface="ＭＳ ゴシック" pitchFamily="49" charset="-128"/>
                <a:ea typeface="ＭＳ ゴシック" pitchFamily="49" charset="-128"/>
              </a:rPr>
              <a:t>魚津市健康センター</a:t>
            </a:r>
            <a:r>
              <a:rPr lang="en-US" altLang="ja-JP" sz="1050" b="1" dirty="0">
                <a:latin typeface="ＭＳ ゴシック" pitchFamily="49" charset="-128"/>
                <a:ea typeface="ＭＳ ゴシック" pitchFamily="49" charset="-128"/>
              </a:rPr>
              <a:t>】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  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魚津市吉島 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1165   TEL</a:t>
            </a:r>
            <a:r>
              <a:rPr lang="ja-JP" altLang="en-US" sz="1050" dirty="0">
                <a:latin typeface="ＭＳ ゴシック" pitchFamily="49" charset="-128"/>
                <a:ea typeface="ＭＳ ゴシック" pitchFamily="49" charset="-128"/>
              </a:rPr>
              <a:t>　</a:t>
            </a:r>
            <a:r>
              <a:rPr lang="en-US" altLang="ja-JP" sz="1050" dirty="0">
                <a:latin typeface="ＭＳ ゴシック" pitchFamily="49" charset="-128"/>
                <a:ea typeface="ＭＳ ゴシック" pitchFamily="49" charset="-128"/>
              </a:rPr>
              <a:t>0765-24-3999</a:t>
            </a:r>
          </a:p>
        </p:txBody>
      </p:sp>
      <p:pic>
        <p:nvPicPr>
          <p:cNvPr id="3085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977" y="4343118"/>
            <a:ext cx="2660650" cy="213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2" descr="\\saurus\10center共有\912地図\県内各所地図\朝日保健C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93" y="4359228"/>
            <a:ext cx="2681288" cy="215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7" name="Picture 3" descr="\\saurus\10center共有\912地図\県内各所地図\魚津市健康C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4365" y="7269432"/>
            <a:ext cx="2809875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 6"/>
          <p:cNvSpPr/>
          <p:nvPr/>
        </p:nvSpPr>
        <p:spPr>
          <a:xfrm rot="21180000">
            <a:off x="461019" y="7611468"/>
            <a:ext cx="2687637" cy="889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31" name="角丸四角形 30"/>
          <p:cNvSpPr/>
          <p:nvPr/>
        </p:nvSpPr>
        <p:spPr>
          <a:xfrm rot="18480000">
            <a:off x="1120007" y="8307927"/>
            <a:ext cx="2575732" cy="143926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091" name="テキスト ボックス 5"/>
          <p:cNvSpPr txBox="1">
            <a:spLocks noChangeArrowheads="1"/>
          </p:cNvSpPr>
          <p:nvPr/>
        </p:nvSpPr>
        <p:spPr bwMode="auto">
          <a:xfrm>
            <a:off x="1859720" y="8359201"/>
            <a:ext cx="461963" cy="292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defRPr/>
            </a:pPr>
            <a:r>
              <a:rPr lang="ja-JP" altLang="en-US" sz="600" b="1" dirty="0">
                <a:latin typeface="+mn-ea"/>
                <a:ea typeface="+mn-ea"/>
              </a:rPr>
              <a:t>●</a:t>
            </a:r>
            <a:endParaRPr lang="en-US" altLang="ja-JP" sz="600" b="1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700" b="1">
                <a:latin typeface="+mn-ea"/>
                <a:ea typeface="+mn-ea"/>
              </a:rPr>
              <a:t>桜井</a:t>
            </a:r>
            <a:r>
              <a:rPr lang="ja-JP" altLang="en-US" sz="700" b="1" dirty="0">
                <a:latin typeface="+mn-ea"/>
                <a:ea typeface="+mn-ea"/>
              </a:rPr>
              <a:t>小</a:t>
            </a:r>
          </a:p>
        </p:txBody>
      </p:sp>
      <p:sp>
        <p:nvSpPr>
          <p:cNvPr id="32" name="角丸四角形 31"/>
          <p:cNvSpPr/>
          <p:nvPr/>
        </p:nvSpPr>
        <p:spPr>
          <a:xfrm rot="14288029" flipV="1">
            <a:off x="1592607" y="8602184"/>
            <a:ext cx="520768" cy="9919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33" name="角丸四角形 32"/>
          <p:cNvSpPr/>
          <p:nvPr/>
        </p:nvSpPr>
        <p:spPr>
          <a:xfrm rot="15651527">
            <a:off x="1022401" y="7825166"/>
            <a:ext cx="1200150" cy="8731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34" name="角丸四角形 33"/>
          <p:cNvSpPr/>
          <p:nvPr/>
        </p:nvSpPr>
        <p:spPr>
          <a:xfrm rot="15651527" flipV="1">
            <a:off x="1552878" y="8390582"/>
            <a:ext cx="1728787" cy="8255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5" name="角丸四角形 34"/>
          <p:cNvSpPr/>
          <p:nvPr/>
        </p:nvSpPr>
        <p:spPr>
          <a:xfrm rot="20086586">
            <a:off x="619306" y="8347000"/>
            <a:ext cx="2339975" cy="8731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6" name="角丸四角形 35"/>
          <p:cNvSpPr/>
          <p:nvPr/>
        </p:nvSpPr>
        <p:spPr>
          <a:xfrm rot="13903936">
            <a:off x="325322" y="8497795"/>
            <a:ext cx="1813495" cy="8526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7" name="角丸四角形 36"/>
          <p:cNvSpPr/>
          <p:nvPr/>
        </p:nvSpPr>
        <p:spPr>
          <a:xfrm rot="20086586">
            <a:off x="1087898" y="8262005"/>
            <a:ext cx="385763" cy="1016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38" name="角丸四角形 37"/>
          <p:cNvSpPr/>
          <p:nvPr/>
        </p:nvSpPr>
        <p:spPr>
          <a:xfrm rot="21480000">
            <a:off x="1411301" y="8189714"/>
            <a:ext cx="260665" cy="79712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39" name="角丸四角形 38"/>
          <p:cNvSpPr/>
          <p:nvPr/>
        </p:nvSpPr>
        <p:spPr>
          <a:xfrm rot="14580000">
            <a:off x="965743" y="7960811"/>
            <a:ext cx="592667" cy="69339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40" name="角丸四角形 39"/>
          <p:cNvSpPr/>
          <p:nvPr/>
        </p:nvSpPr>
        <p:spPr>
          <a:xfrm rot="10412848">
            <a:off x="1254600" y="7916325"/>
            <a:ext cx="1042987" cy="4603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1" name="角丸四角形 40"/>
          <p:cNvSpPr/>
          <p:nvPr/>
        </p:nvSpPr>
        <p:spPr>
          <a:xfrm rot="4795225">
            <a:off x="1657675" y="7841411"/>
            <a:ext cx="395288" cy="4603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42" name="角丸四角形 41"/>
          <p:cNvSpPr/>
          <p:nvPr/>
        </p:nvSpPr>
        <p:spPr>
          <a:xfrm rot="20086586">
            <a:off x="2303247" y="7773332"/>
            <a:ext cx="368300" cy="6191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43" name="角丸四角形 42"/>
          <p:cNvSpPr/>
          <p:nvPr/>
        </p:nvSpPr>
        <p:spPr>
          <a:xfrm>
            <a:off x="2634481" y="7695731"/>
            <a:ext cx="334963" cy="68263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/>
          </a:p>
        </p:txBody>
      </p:sp>
      <p:sp>
        <p:nvSpPr>
          <p:cNvPr id="44" name="角丸四角形 43"/>
          <p:cNvSpPr/>
          <p:nvPr/>
        </p:nvSpPr>
        <p:spPr>
          <a:xfrm rot="15613398">
            <a:off x="1791548" y="7375035"/>
            <a:ext cx="476250" cy="762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45" name="角丸四角形 44"/>
          <p:cNvSpPr/>
          <p:nvPr/>
        </p:nvSpPr>
        <p:spPr>
          <a:xfrm rot="15613398">
            <a:off x="1742954" y="7471742"/>
            <a:ext cx="241300" cy="79375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46" name="角丸四角形 45"/>
          <p:cNvSpPr/>
          <p:nvPr/>
        </p:nvSpPr>
        <p:spPr>
          <a:xfrm rot="14214848" flipV="1">
            <a:off x="2651601" y="8159571"/>
            <a:ext cx="874712" cy="90487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7" name="角丸四角形 46"/>
          <p:cNvSpPr/>
          <p:nvPr/>
        </p:nvSpPr>
        <p:spPr>
          <a:xfrm rot="10412848">
            <a:off x="1823829" y="7729929"/>
            <a:ext cx="468312" cy="4603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48" name="角丸四角形 47"/>
          <p:cNvSpPr/>
          <p:nvPr/>
        </p:nvSpPr>
        <p:spPr>
          <a:xfrm rot="4740000">
            <a:off x="1985816" y="7736180"/>
            <a:ext cx="238125" cy="46038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ja-JP" altLang="en-US" dirty="0"/>
          </a:p>
        </p:txBody>
      </p:sp>
      <p:sp>
        <p:nvSpPr>
          <p:cNvPr id="49" name="テキスト ボックス 5"/>
          <p:cNvSpPr txBox="1">
            <a:spLocks noChangeArrowheads="1"/>
          </p:cNvSpPr>
          <p:nvPr/>
        </p:nvSpPr>
        <p:spPr bwMode="auto">
          <a:xfrm>
            <a:off x="2595347" y="8176112"/>
            <a:ext cx="461962" cy="292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600" b="1" dirty="0">
                <a:latin typeface="+mn-ea"/>
                <a:ea typeface="+mn-ea"/>
              </a:rPr>
              <a:t>●</a:t>
            </a:r>
            <a:endParaRPr lang="en-US" altLang="ja-JP" sz="6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700" b="1" dirty="0">
                <a:latin typeface="+mn-ea"/>
                <a:ea typeface="+mn-ea"/>
              </a:rPr>
              <a:t>ホテル</a:t>
            </a:r>
          </a:p>
        </p:txBody>
      </p:sp>
      <p:sp>
        <p:nvSpPr>
          <p:cNvPr id="50" name="テキスト ボックス 5"/>
          <p:cNvSpPr txBox="1">
            <a:spLocks noChangeArrowheads="1"/>
          </p:cNvSpPr>
          <p:nvPr/>
        </p:nvSpPr>
        <p:spPr bwMode="auto">
          <a:xfrm>
            <a:off x="2722861" y="7906057"/>
            <a:ext cx="461962" cy="292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>
              <a:defRPr/>
            </a:pPr>
            <a:r>
              <a:rPr lang="ja-JP" altLang="en-US" sz="600" b="1" dirty="0">
                <a:latin typeface="+mn-ea"/>
                <a:ea typeface="+mn-ea"/>
              </a:rPr>
              <a:t>●</a:t>
            </a:r>
            <a:endParaRPr lang="en-US" altLang="ja-JP" sz="600" b="1" dirty="0">
              <a:latin typeface="+mn-ea"/>
              <a:ea typeface="+mn-ea"/>
            </a:endParaRPr>
          </a:p>
          <a:p>
            <a:pPr>
              <a:defRPr/>
            </a:pPr>
            <a:r>
              <a:rPr lang="ja-JP" altLang="en-US" sz="700" b="1" dirty="0">
                <a:latin typeface="+mn-ea"/>
                <a:ea typeface="+mn-ea"/>
              </a:rPr>
              <a:t>警察署</a:t>
            </a:r>
          </a:p>
        </p:txBody>
      </p:sp>
      <p:sp>
        <p:nvSpPr>
          <p:cNvPr id="51" name="テキスト ボックス 5"/>
          <p:cNvSpPr txBox="1">
            <a:spLocks noChangeArrowheads="1"/>
          </p:cNvSpPr>
          <p:nvPr/>
        </p:nvSpPr>
        <p:spPr bwMode="auto">
          <a:xfrm>
            <a:off x="1869385" y="7897684"/>
            <a:ext cx="519112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600" b="1" dirty="0">
                <a:latin typeface="+mn-ea"/>
                <a:ea typeface="+mn-ea"/>
              </a:rPr>
              <a:t>●</a:t>
            </a:r>
            <a:endParaRPr lang="en-US" altLang="ja-JP" sz="600" b="1">
              <a:latin typeface="+mn-ea"/>
              <a:ea typeface="+mn-ea"/>
            </a:endParaRPr>
          </a:p>
          <a:p>
            <a:pPr algn="r">
              <a:defRPr/>
            </a:pPr>
            <a:r>
              <a:rPr lang="ja-JP" altLang="en-US" sz="600" b="1">
                <a:latin typeface="+mn-ea"/>
                <a:ea typeface="+mn-ea"/>
              </a:rPr>
              <a:t>桜</a:t>
            </a:r>
            <a:r>
              <a:rPr lang="ja-JP" altLang="en-US" sz="600" b="1" dirty="0">
                <a:latin typeface="+mn-ea"/>
                <a:ea typeface="+mn-ea"/>
              </a:rPr>
              <a:t>井高</a:t>
            </a:r>
          </a:p>
        </p:txBody>
      </p:sp>
      <p:sp>
        <p:nvSpPr>
          <p:cNvPr id="52" name="テキスト ボックス 5"/>
          <p:cNvSpPr txBox="1">
            <a:spLocks noChangeArrowheads="1"/>
          </p:cNvSpPr>
          <p:nvPr/>
        </p:nvSpPr>
        <p:spPr bwMode="auto">
          <a:xfrm>
            <a:off x="1041682" y="8043833"/>
            <a:ext cx="630238" cy="1857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600" b="1" dirty="0">
                <a:latin typeface="+mn-ea"/>
              </a:rPr>
              <a:t>メルシー</a:t>
            </a:r>
            <a:r>
              <a:rPr lang="ja-JP" altLang="en-US" sz="600" b="1" dirty="0">
                <a:latin typeface="+mn-ea"/>
                <a:ea typeface="+mn-ea"/>
              </a:rPr>
              <a:t>●</a:t>
            </a:r>
            <a:endParaRPr lang="en-US" altLang="ja-JP" sz="600" b="1" dirty="0">
              <a:latin typeface="+mn-ea"/>
              <a:ea typeface="+mn-ea"/>
            </a:endParaRPr>
          </a:p>
        </p:txBody>
      </p:sp>
      <p:sp>
        <p:nvSpPr>
          <p:cNvPr id="53" name="テキスト ボックス 5"/>
          <p:cNvSpPr txBox="1">
            <a:spLocks noChangeArrowheads="1"/>
          </p:cNvSpPr>
          <p:nvPr/>
        </p:nvSpPr>
        <p:spPr bwMode="auto">
          <a:xfrm>
            <a:off x="572523" y="7803723"/>
            <a:ext cx="630237" cy="2921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600" b="1" dirty="0">
                <a:latin typeface="+mn-ea"/>
                <a:ea typeface="+mn-ea"/>
              </a:rPr>
              <a:t>●</a:t>
            </a:r>
            <a:endParaRPr lang="en-US" altLang="ja-JP" sz="600" b="1">
              <a:latin typeface="+mn-ea"/>
              <a:ea typeface="+mn-ea"/>
            </a:endParaRPr>
          </a:p>
          <a:p>
            <a:pPr algn="r">
              <a:defRPr/>
            </a:pPr>
            <a:r>
              <a:rPr lang="ja-JP" altLang="en-US" sz="700" b="1">
                <a:latin typeface="+mn-ea"/>
                <a:ea typeface="+mn-ea"/>
              </a:rPr>
              <a:t>市民</a:t>
            </a:r>
            <a:r>
              <a:rPr lang="ja-JP" altLang="en-US" sz="700" b="1" dirty="0">
                <a:latin typeface="+mn-ea"/>
                <a:ea typeface="+mn-ea"/>
              </a:rPr>
              <a:t>病院</a:t>
            </a:r>
            <a:endParaRPr lang="en-US" altLang="ja-JP" sz="600" b="1" dirty="0">
              <a:latin typeface="+mn-ea"/>
              <a:ea typeface="+mn-ea"/>
            </a:endParaRPr>
          </a:p>
        </p:txBody>
      </p:sp>
      <p:sp>
        <p:nvSpPr>
          <p:cNvPr id="54" name="テキスト ボックス 5"/>
          <p:cNvSpPr txBox="1">
            <a:spLocks noChangeArrowheads="1"/>
          </p:cNvSpPr>
          <p:nvPr/>
        </p:nvSpPr>
        <p:spPr bwMode="auto">
          <a:xfrm>
            <a:off x="1346651" y="7170693"/>
            <a:ext cx="630238" cy="2778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600" b="1" dirty="0">
                <a:latin typeface="+mn-ea"/>
                <a:ea typeface="+mn-ea"/>
              </a:rPr>
              <a:t>旧市役所</a:t>
            </a:r>
            <a:endParaRPr lang="en-US" altLang="ja-JP" sz="600" b="1">
              <a:latin typeface="+mn-ea"/>
              <a:ea typeface="+mn-ea"/>
            </a:endParaRPr>
          </a:p>
          <a:p>
            <a:pPr algn="r">
              <a:defRPr/>
            </a:pPr>
            <a:r>
              <a:rPr lang="ja-JP" altLang="en-US" sz="600" b="1">
                <a:latin typeface="+mn-ea"/>
                <a:ea typeface="+mn-ea"/>
              </a:rPr>
              <a:t>●</a:t>
            </a:r>
            <a:endParaRPr lang="en-US" altLang="ja-JP" sz="600" b="1" dirty="0">
              <a:latin typeface="+mn-ea"/>
              <a:ea typeface="+mn-ea"/>
            </a:endParaRPr>
          </a:p>
        </p:txBody>
      </p:sp>
      <p:sp>
        <p:nvSpPr>
          <p:cNvPr id="55" name="テキスト ボックス 5"/>
          <p:cNvSpPr txBox="1">
            <a:spLocks noChangeArrowheads="1"/>
          </p:cNvSpPr>
          <p:nvPr/>
        </p:nvSpPr>
        <p:spPr bwMode="auto">
          <a:xfrm>
            <a:off x="2913820" y="7148236"/>
            <a:ext cx="612775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至入善</a:t>
            </a: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6" name="テキスト ボックス 5"/>
          <p:cNvSpPr txBox="1">
            <a:spLocks noChangeArrowheads="1"/>
          </p:cNvSpPr>
          <p:nvPr/>
        </p:nvSpPr>
        <p:spPr bwMode="auto">
          <a:xfrm>
            <a:off x="1018990" y="9207272"/>
            <a:ext cx="630238" cy="2317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r">
              <a:defRPr/>
            </a:pPr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至魚津</a:t>
            </a:r>
            <a:endParaRPr lang="en-US" altLang="ja-JP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星 5 1"/>
          <p:cNvSpPr>
            <a:spLocks noChangeAspect="1"/>
          </p:cNvSpPr>
          <p:nvPr/>
        </p:nvSpPr>
        <p:spPr>
          <a:xfrm>
            <a:off x="1753598" y="8029018"/>
            <a:ext cx="188912" cy="190500"/>
          </a:xfrm>
          <a:prstGeom prst="star5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n>
                <a:solidFill>
                  <a:schemeClr val="tx1"/>
                </a:solidFill>
              </a:ln>
              <a:noFill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1895387" y="8785501"/>
            <a:ext cx="288925" cy="12065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1819059" y="8769056"/>
            <a:ext cx="455612" cy="15398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600" b="1" dirty="0">
                <a:solidFill>
                  <a:schemeClr val="tx1"/>
                </a:solidFill>
                <a:latin typeface="+mn-ea"/>
              </a:rPr>
              <a:t>前沢東</a:t>
            </a:r>
          </a:p>
        </p:txBody>
      </p:sp>
      <p:sp>
        <p:nvSpPr>
          <p:cNvPr id="64" name="角丸四角形 63"/>
          <p:cNvSpPr/>
          <p:nvPr/>
        </p:nvSpPr>
        <p:spPr>
          <a:xfrm>
            <a:off x="2310694" y="8347520"/>
            <a:ext cx="288925" cy="122238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3" name="角丸四角形 62"/>
          <p:cNvSpPr/>
          <p:nvPr/>
        </p:nvSpPr>
        <p:spPr>
          <a:xfrm>
            <a:off x="2260384" y="8331110"/>
            <a:ext cx="454025" cy="15398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600" b="1" dirty="0">
                <a:solidFill>
                  <a:schemeClr val="tx1"/>
                </a:solidFill>
                <a:latin typeface="+mn-ea"/>
              </a:rPr>
              <a:t>天　池</a:t>
            </a:r>
          </a:p>
        </p:txBody>
      </p:sp>
      <p:sp>
        <p:nvSpPr>
          <p:cNvPr id="69" name="角丸四角形 68"/>
          <p:cNvSpPr/>
          <p:nvPr/>
        </p:nvSpPr>
        <p:spPr>
          <a:xfrm>
            <a:off x="2866330" y="7652517"/>
            <a:ext cx="288925" cy="125413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5" name="角丸四角形 64"/>
          <p:cNvSpPr/>
          <p:nvPr/>
        </p:nvSpPr>
        <p:spPr>
          <a:xfrm>
            <a:off x="2806572" y="7644641"/>
            <a:ext cx="455613" cy="15398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600" b="1" dirty="0">
                <a:solidFill>
                  <a:schemeClr val="tx1"/>
                </a:solidFill>
                <a:latin typeface="+mn-ea"/>
              </a:rPr>
              <a:t>荻生南</a:t>
            </a:r>
          </a:p>
        </p:txBody>
      </p:sp>
      <p:sp>
        <p:nvSpPr>
          <p:cNvPr id="70" name="角丸四角形 69"/>
          <p:cNvSpPr/>
          <p:nvPr/>
        </p:nvSpPr>
        <p:spPr>
          <a:xfrm>
            <a:off x="2992154" y="7456610"/>
            <a:ext cx="288925" cy="1143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角丸四角形 65"/>
          <p:cNvSpPr/>
          <p:nvPr/>
        </p:nvSpPr>
        <p:spPr>
          <a:xfrm>
            <a:off x="2934084" y="7436713"/>
            <a:ext cx="454025" cy="15398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600" b="1" dirty="0">
                <a:solidFill>
                  <a:schemeClr val="tx1"/>
                </a:solidFill>
                <a:latin typeface="+mn-ea"/>
              </a:rPr>
              <a:t>荻　生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458171" y="7883420"/>
            <a:ext cx="328612" cy="12065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2" name="角丸四角形 71"/>
          <p:cNvSpPr/>
          <p:nvPr/>
        </p:nvSpPr>
        <p:spPr>
          <a:xfrm>
            <a:off x="1459472" y="7618367"/>
            <a:ext cx="260350" cy="127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7" name="角丸四角形 66"/>
          <p:cNvSpPr/>
          <p:nvPr/>
        </p:nvSpPr>
        <p:spPr>
          <a:xfrm>
            <a:off x="1389755" y="7607869"/>
            <a:ext cx="455612" cy="15398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600" b="1" dirty="0">
                <a:solidFill>
                  <a:schemeClr val="tx1"/>
                </a:solidFill>
                <a:latin typeface="+mn-ea"/>
              </a:rPr>
              <a:t>大　町</a:t>
            </a:r>
          </a:p>
        </p:txBody>
      </p:sp>
      <p:sp>
        <p:nvSpPr>
          <p:cNvPr id="68" name="角丸四角形 67"/>
          <p:cNvSpPr/>
          <p:nvPr/>
        </p:nvSpPr>
        <p:spPr>
          <a:xfrm>
            <a:off x="1377394" y="7877335"/>
            <a:ext cx="550862" cy="153988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600" b="1" dirty="0">
                <a:solidFill>
                  <a:schemeClr val="tx1"/>
                </a:solidFill>
                <a:latin typeface="+mn-ea"/>
              </a:rPr>
              <a:t>大町（南）</a:t>
            </a:r>
          </a:p>
        </p:txBody>
      </p:sp>
      <p:sp>
        <p:nvSpPr>
          <p:cNvPr id="3132" name="テキスト ボックス 2"/>
          <p:cNvSpPr txBox="1">
            <a:spLocks noChangeArrowheads="1"/>
          </p:cNvSpPr>
          <p:nvPr/>
        </p:nvSpPr>
        <p:spPr bwMode="auto">
          <a:xfrm>
            <a:off x="2504281" y="5962563"/>
            <a:ext cx="641350" cy="2301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至糸魚川</a:t>
            </a:r>
          </a:p>
        </p:txBody>
      </p:sp>
      <p:sp>
        <p:nvSpPr>
          <p:cNvPr id="74" name="テキスト ボックス 2"/>
          <p:cNvSpPr txBox="1">
            <a:spLocks noChangeArrowheads="1"/>
          </p:cNvSpPr>
          <p:nvPr/>
        </p:nvSpPr>
        <p:spPr bwMode="auto">
          <a:xfrm>
            <a:off x="424405" y="5772287"/>
            <a:ext cx="617277" cy="230832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alpha val="0"/>
              </a:schemeClr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r>
              <a: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至入善</a:t>
            </a:r>
          </a:p>
        </p:txBody>
      </p:sp>
      <p:sp>
        <p:nvSpPr>
          <p:cNvPr id="75" name="正方形/長方形 74"/>
          <p:cNvSpPr/>
          <p:nvPr/>
        </p:nvSpPr>
        <p:spPr>
          <a:xfrm>
            <a:off x="5988193" y="4447868"/>
            <a:ext cx="465138" cy="2016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至朝日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3634365" y="5888832"/>
            <a:ext cx="463550" cy="20161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至黒部</a:t>
            </a:r>
          </a:p>
        </p:txBody>
      </p:sp>
      <p:sp>
        <p:nvSpPr>
          <p:cNvPr id="77" name="正方形/長方形 76"/>
          <p:cNvSpPr/>
          <p:nvPr/>
        </p:nvSpPr>
        <p:spPr>
          <a:xfrm>
            <a:off x="2129630" y="5624094"/>
            <a:ext cx="465717" cy="10645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ｺﾝﾋﾞﾆ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2291" y="226108"/>
            <a:ext cx="1523636" cy="1432400"/>
          </a:xfrm>
          <a:prstGeom prst="rect">
            <a:avLst/>
          </a:prstGeom>
        </p:spPr>
      </p:pic>
      <p:sp>
        <p:nvSpPr>
          <p:cNvPr id="78" name="正方形/長方形 77"/>
          <p:cNvSpPr/>
          <p:nvPr/>
        </p:nvSpPr>
        <p:spPr>
          <a:xfrm>
            <a:off x="2504281" y="5419712"/>
            <a:ext cx="595610" cy="121863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泊高校</a:t>
            </a:r>
          </a:p>
        </p:txBody>
      </p:sp>
      <p:sp>
        <p:nvSpPr>
          <p:cNvPr id="80" name="正方形/長方形 79"/>
          <p:cNvSpPr/>
          <p:nvPr/>
        </p:nvSpPr>
        <p:spPr>
          <a:xfrm>
            <a:off x="2206155" y="4684846"/>
            <a:ext cx="129654" cy="12682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ja-JP" altLang="en-US" sz="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108199" y="4649481"/>
            <a:ext cx="1225550" cy="2839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</a:t>
            </a:r>
            <a:r>
              <a:rPr lang="ja-JP" altLang="en-US" sz="8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五差路周辺複合施設</a:t>
            </a:r>
          </a:p>
        </p:txBody>
      </p:sp>
      <p:sp>
        <p:nvSpPr>
          <p:cNvPr id="79" name="正方形/長方形 78"/>
          <p:cNvSpPr/>
          <p:nvPr/>
        </p:nvSpPr>
        <p:spPr>
          <a:xfrm>
            <a:off x="1159005" y="4823224"/>
            <a:ext cx="645832" cy="12280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7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ひまわり保</a:t>
            </a:r>
          </a:p>
        </p:txBody>
      </p:sp>
      <p:sp>
        <p:nvSpPr>
          <p:cNvPr id="73" name="テキスト ボックス 5"/>
          <p:cNvSpPr txBox="1">
            <a:spLocks noChangeArrowheads="1"/>
          </p:cNvSpPr>
          <p:nvPr/>
        </p:nvSpPr>
        <p:spPr bwMode="auto">
          <a:xfrm rot="18339427">
            <a:off x="2428038" y="7922121"/>
            <a:ext cx="461962" cy="2159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>
              <a:defRPr/>
            </a:pPr>
            <a:r>
              <a:rPr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旧 </a:t>
            </a:r>
            <a:r>
              <a:rPr lang="en-US" altLang="ja-JP" sz="800" b="1" dirty="0">
                <a:solidFill>
                  <a:schemeClr val="bg1"/>
                </a:solidFill>
                <a:latin typeface="+mn-ea"/>
                <a:ea typeface="+mn-ea"/>
              </a:rPr>
              <a:t>R</a:t>
            </a:r>
            <a:r>
              <a:rPr lang="ja-JP" altLang="en-US" sz="800" b="1" dirty="0">
                <a:solidFill>
                  <a:schemeClr val="bg1"/>
                </a:solidFill>
                <a:latin typeface="+mn-ea"/>
                <a:ea typeface="+mn-ea"/>
              </a:rPr>
              <a:t>８</a:t>
            </a:r>
            <a:endParaRPr lang="en-US" altLang="ja-JP" sz="8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スライド 1&quot;/&gt;&lt;property id=&quot;20307&quot; value=&quot;256&quot;/&gt;&lt;/object&gt;&lt;object type=&quot;3&quot; unique_id=&quot;10032&quot;&gt;&lt;property id=&quot;20148&quot; value=&quot;5&quot;/&gt;&lt;property id=&quot;20300&quot; value=&quot;スライド 2&quot;/&gt;&lt;property id=&quot;20307&quot; value=&quot;257&quot;/&gt;&lt;/object&gt;&lt;/object&gt;&lt;/object&gt;&lt;/database&gt;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1967</TotalTime>
  <Words>769</Words>
  <Application>Microsoft Office PowerPoint</Application>
  <PresentationFormat>A4 210 x 297 mm</PresentationFormat>
  <Paragraphs>183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AR P丸ゴシック体E</vt:lpstr>
      <vt:lpstr>HG丸ｺﾞｼｯｸM-PRO</vt:lpstr>
      <vt:lpstr>HG正楷書体-PRO</vt:lpstr>
      <vt:lpstr>HG創英角ﾎﾟｯﾌﾟ体</vt:lpstr>
      <vt:lpstr>ＭＳ Ｐゴシック</vt:lpstr>
      <vt:lpstr>ＭＳ Ｐ明朝</vt:lpstr>
      <vt:lpstr>ＭＳ ゴシック</vt:lpstr>
      <vt:lpstr>ＭＳ 明朝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TNB10</dc:creator>
  <cp:lastModifiedBy>近堂  暢昭</cp:lastModifiedBy>
  <cp:revision>222</cp:revision>
  <cp:lastPrinted>2021-03-15T23:33:12Z</cp:lastPrinted>
  <dcterms:created xsi:type="dcterms:W3CDTF">2012-12-13T00:35:49Z</dcterms:created>
  <dcterms:modified xsi:type="dcterms:W3CDTF">2021-03-19T07:56:45Z</dcterms:modified>
</cp:coreProperties>
</file>