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nt" initials="k" lastIdx="2" clrIdx="0">
    <p:extLst>
      <p:ext uri="{19B8F6BF-5375-455C-9EA6-DF929625EA0E}">
        <p15:presenceInfo xmlns:p15="http://schemas.microsoft.com/office/powerpoint/2012/main" userId="kn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505"/>
    <a:srgbClr val="010101"/>
    <a:srgbClr val="008000"/>
    <a:srgbClr val="0099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084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ableStyles" Target="tableStyles.xml" />
  <Relationship Id="rId3" Type="http://schemas.openxmlformats.org/officeDocument/2006/relationships/notesMaster" Target="notesMasters/notesMaster1.xml" />
  <Relationship Id="rId7" Type="http://schemas.openxmlformats.org/officeDocument/2006/relationships/theme" Target="theme/theme1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viewProps" Target="viewProps.xml" />
  <Relationship Id="rId5" Type="http://schemas.openxmlformats.org/officeDocument/2006/relationships/presProps" Target="presProps.xml" />
  <Relationship Id="rId4" Type="http://schemas.openxmlformats.org/officeDocument/2006/relationships/commentAuthors" Target="commentAuthor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4F5A4AAD-FC53-4FA3-BEC0-2E04172C5377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6"/>
            <a:ext cx="5387982" cy="3884437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1472FC78-199F-4784-A0EA-F7251CD8C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81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BA13-EDA5-45DE-88BA-47E83265AC4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DE78-2C67-44DC-AC62-AEE6EF7BBE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084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BA13-EDA5-45DE-88BA-47E83265AC4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DE78-2C67-44DC-AC62-AEE6EF7BBE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425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61060" y="761294"/>
            <a:ext cx="831354" cy="1212567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5212" y="761294"/>
            <a:ext cx="2410122" cy="1212567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BA13-EDA5-45DE-88BA-47E83265AC4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DE78-2C67-44DC-AC62-AEE6EF7BBE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686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BA13-EDA5-45DE-88BA-47E83265AC4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DE78-2C67-44DC-AC62-AEE6EF7BBE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89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BA13-EDA5-45DE-88BA-47E83265AC4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DE78-2C67-44DC-AC62-AEE6EF7BBE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8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5212" y="3808766"/>
            <a:ext cx="1620738" cy="907820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71675" y="3808766"/>
            <a:ext cx="1620739" cy="907820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BA13-EDA5-45DE-88BA-47E83265AC4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DE78-2C67-44DC-AC62-AEE6EF7BBE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0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BA13-EDA5-45DE-88BA-47E83265AC4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DE78-2C67-44DC-AC62-AEE6EF7BBE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187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BA13-EDA5-45DE-88BA-47E83265AC4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DE78-2C67-44DC-AC62-AEE6EF7BBE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19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BA13-EDA5-45DE-88BA-47E83265AC4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DE78-2C67-44DC-AC62-AEE6EF7BBE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10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BA13-EDA5-45DE-88BA-47E83265AC4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DE78-2C67-44DC-AC62-AEE6EF7BBE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750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BA13-EDA5-45DE-88BA-47E83265AC4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9DE78-2C67-44DC-AC62-AEE6EF7BBE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71697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FBA13-EDA5-45DE-88BA-47E83265AC4E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9DE78-2C67-44DC-AC62-AEE6EF7BBE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9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hyperlink" Target="mailto:1@or.knt.co.jp" TargetMode="External" /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90664" y="296443"/>
            <a:ext cx="6235993" cy="52322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魚津市　「関係人口創出・拡大事業」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ja-JP" altLang="en-US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冬季ワーケーションモニターツアー</a:t>
            </a:r>
            <a:r>
              <a:rPr lang="ja-JP" altLang="ja-JP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」　参加申込書</a:t>
            </a:r>
            <a:endParaRPr lang="ja-JP" altLang="ja-JP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086157"/>
              </p:ext>
            </p:extLst>
          </p:nvPr>
        </p:nvGraphicFramePr>
        <p:xfrm>
          <a:off x="294034" y="4929294"/>
          <a:ext cx="6321919" cy="2925877"/>
        </p:xfrm>
        <a:graphic>
          <a:graphicData uri="http://schemas.openxmlformats.org/drawingml/2006/table">
            <a:tbl>
              <a:tblPr firstRow="1" firstCol="1" bandRow="1"/>
              <a:tblGrid>
                <a:gridCol w="1361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95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40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29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13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氏名</a:t>
                      </a: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年齢</a:t>
                      </a: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性別</a:t>
                      </a: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所属会社名</a:t>
                      </a: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自宅住所</a:t>
                      </a: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自宅・携帯</a:t>
                      </a:r>
                      <a:r>
                        <a:rPr lang="en-US" sz="8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TEL</a:t>
                      </a: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7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フリガナ</a:t>
                      </a:r>
                      <a:r>
                        <a:rPr lang="en-US" sz="8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:</a:t>
                      </a: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8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才</a:t>
                      </a: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72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男性女性</a:t>
                      </a: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〒</a:t>
                      </a: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3600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メールアドレス</a:t>
                      </a:r>
                      <a:r>
                        <a:rPr lang="ja-JP" altLang="en-US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736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5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ja-JP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携帯</a:t>
                      </a:r>
                      <a:r>
                        <a:rPr lang="en-US" altLang="ja-JP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7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フリガナ</a:t>
                      </a:r>
                      <a:r>
                        <a:rPr lang="en-US" sz="8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:</a:t>
                      </a: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8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才</a:t>
                      </a: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72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男性女性</a:t>
                      </a:r>
                      <a:endParaRPr lang="ja-JP" alt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alt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〒</a:t>
                      </a: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3600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メールアドレス</a:t>
                      </a:r>
                      <a:r>
                        <a:rPr lang="ja-JP" altLang="en-US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736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5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CN" altLang="en-US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携帯</a:t>
                      </a:r>
                      <a:r>
                        <a:rPr lang="en-US" altLang="zh-CN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7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8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フリガナ</a:t>
                      </a:r>
                      <a:r>
                        <a:rPr lang="en-US" sz="8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:</a:t>
                      </a: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8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才</a:t>
                      </a: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72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男性女性</a:t>
                      </a:r>
                      <a:endParaRPr lang="ja-JP" alt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alt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〒</a:t>
                      </a: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3600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メールアドレス</a:t>
                      </a:r>
                      <a:r>
                        <a:rPr lang="ja-JP" altLang="en-US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736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805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ja-JP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携帯</a:t>
                      </a:r>
                      <a:r>
                        <a:rPr lang="en-US" altLang="ja-JP" sz="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8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5" name="正方形/長方形 24"/>
          <p:cNvSpPr/>
          <p:nvPr/>
        </p:nvSpPr>
        <p:spPr>
          <a:xfrm>
            <a:off x="364996" y="1218704"/>
            <a:ext cx="6250957" cy="1042199"/>
          </a:xfrm>
          <a:prstGeom prst="rect">
            <a:avLst/>
          </a:prstGeom>
        </p:spPr>
        <p:txBody>
          <a:bodyPr wrap="square" lIns="0" tIns="36000" rIns="0" bIns="36000">
            <a:spAutoFit/>
          </a:bodyPr>
          <a:lstStyle/>
          <a:p>
            <a:pPr marL="15875" indent="-285115">
              <a:spcAft>
                <a:spcPts val="0"/>
              </a:spcAft>
            </a:pPr>
            <a:r>
              <a:rPr lang="ja-JP" altLang="en-US" sz="105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　近畿日本ツーリスト株式会社</a:t>
            </a:r>
            <a:r>
              <a:rPr lang="ja-JP" altLang="en-US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富山支店</a:t>
            </a:r>
            <a:r>
              <a:rPr lang="ja-JP" altLang="en-US" sz="105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05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御中</a:t>
            </a:r>
            <a:endParaRPr lang="en-US" altLang="ja-JP" sz="105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5875" indent="-285115">
              <a:spcAft>
                <a:spcPts val="0"/>
              </a:spcAft>
            </a:pPr>
            <a:endParaRPr lang="en-US" altLang="ja-JP" sz="105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5875" indent="-285115">
              <a:spcAft>
                <a:spcPts val="0"/>
              </a:spcAft>
            </a:pPr>
            <a:r>
              <a:rPr lang="ja-JP" altLang="en-US" sz="105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別紙</a:t>
            </a:r>
            <a:r>
              <a:rPr lang="ja-JP" altLang="ja-JP" sz="105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パンフレット記載の旅行条件に同意します。</a:t>
            </a:r>
            <a:endParaRPr lang="en-US" altLang="ja-JP" sz="105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5875" indent="-285115">
              <a:spcAft>
                <a:spcPts val="0"/>
              </a:spcAft>
            </a:pPr>
            <a:r>
              <a:rPr lang="ja-JP" altLang="ja-JP" sz="105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また、旅行手配やお買物の便宜等の為に必要な範囲での運送、宿泊機関、保険会社等へ個人情報の提供について同意の上、本旅行に申し込みます。</a:t>
            </a:r>
            <a:endParaRPr lang="en-US" altLang="ja-JP" sz="105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5875" indent="-285115">
              <a:spcAft>
                <a:spcPts val="0"/>
              </a:spcAft>
            </a:pPr>
            <a:r>
              <a:rPr lang="ja-JP" altLang="en-US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個人情報保護法に基づき、別紙パンフレットに記載事項にご同意いただき、チェック欄にチェックをお願い申し上げます。　　</a:t>
            </a:r>
            <a:endParaRPr lang="ja-JP" alt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636775"/>
              </p:ext>
            </p:extLst>
          </p:nvPr>
        </p:nvGraphicFramePr>
        <p:xfrm>
          <a:off x="329514" y="8376901"/>
          <a:ext cx="6321919" cy="101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9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88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申込先</a:t>
                      </a:r>
                      <a:endParaRPr kumimoji="1" lang="ja-JP" altLang="en-US" sz="10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近畿日本ツーリスト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株式会社　富山</a:t>
                      </a:r>
                      <a:r>
                        <a:rPr lang="ja-JP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支店　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モニターツアー係（坂井）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8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メールの申込み</a:t>
                      </a:r>
                      <a:endParaRPr kumimoji="1" lang="ja-JP" altLang="en-US" sz="10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  <a:hlinkClick r:id="rId2"/>
                        </a:rPr>
                        <a:t>toyama@or.knt.co.jp</a:t>
                      </a:r>
                      <a:endParaRPr lang="en-US" altLang="ja-JP" sz="1000" b="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8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FAX</a:t>
                      </a:r>
                      <a:r>
                        <a:rPr kumimoji="1" lang="ja-JP" altLang="en-US" sz="10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の申込み</a:t>
                      </a:r>
                      <a:endParaRPr kumimoji="1" lang="ja-JP" altLang="en-US" sz="10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1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076-433-2497</a:t>
                      </a:r>
                      <a:endParaRPr kumimoji="1" lang="ja-JP" altLang="en-US" sz="10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48708"/>
              </p:ext>
            </p:extLst>
          </p:nvPr>
        </p:nvGraphicFramePr>
        <p:xfrm>
          <a:off x="329514" y="8001735"/>
          <a:ext cx="2776201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kumimoji="0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合計人数</a:t>
                      </a:r>
                      <a:r>
                        <a:rPr kumimoji="0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】</a:t>
                      </a:r>
                      <a:endParaRPr kumimoji="0" lang="ja-JP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303182" y="2467158"/>
            <a:ext cx="6312771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参加条件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①モニターツアー参加者の皆様には、未来の魚津に関するディスカッション（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回）及び魚津市に向けての提言を行う発表会にご参加をいただきます。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②ツアーに関するアンケート（Ａ４用紙２枚）の提出にご協力をいただきます。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謝礼について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上記①②の条件を満たしていただいた方に対して謝礼として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22,000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円をお支払いいたします。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671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