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24"/>
    <p:restoredTop sz="94660"/>
  </p:normalViewPr>
  <p:slideViewPr>
    <p:cSldViewPr>
      <p:cViewPr varScale="0">
        <p:scale>
          <a:sx n="110" d="100"/>
          <a:sy n="110" d="100"/>
        </p:scale>
        <p:origin x="-2190" y="33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9" y="685800"/>
            <a:ext cx="237392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7" name="図 6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-1121087" y="1128072"/>
            <a:ext cx="9127179" cy="6871035"/>
          </a:xfrm>
          <a:prstGeom prst="rect">
            <a:avLst/>
          </a:prstGeom>
          <a:effectLst/>
        </p:spPr>
      </p:pic>
      <p:sp>
        <p:nvSpPr>
          <p:cNvPr id="1108" name="四角形 63"/>
          <p:cNvSpPr/>
          <p:nvPr/>
        </p:nvSpPr>
        <p:spPr>
          <a:xfrm>
            <a:off x="13502" y="8622338"/>
            <a:ext cx="6858000" cy="1283662"/>
          </a:xfrm>
          <a:prstGeom prst="rect">
            <a:avLst/>
          </a:prstGeom>
          <a:solidFill>
            <a:srgbClr val="00B050"/>
          </a:solidFill>
          <a:ln w="1905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09" name="タイトル 64"/>
          <p:cNvSpPr/>
          <p:nvPr/>
        </p:nvSpPr>
        <p:spPr>
          <a:xfrm>
            <a:off x="-729" y="201000"/>
            <a:ext cx="6856342" cy="108121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kumimoji="1" lang="ja-JP" altLang="en-US" sz="6000" b="1" dirty="0">
                <a:ln w="19050" cap="flat" cmpd="sng">
                  <a:solidFill>
                    <a:schemeClr val="tx1"/>
                  </a:solidFill>
                  <a:prstDash val="solid"/>
                  <a:bevel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ＤＦ特太ゴシック体"/>
                <a:ea typeface="ＤＦ特太ゴシック体"/>
              </a:rPr>
              <a:t>パークゴルフ体験会</a:t>
            </a:r>
            <a:endParaRPr kumimoji="1" lang="ja-JP" altLang="en-US" sz="6000" b="1" dirty="0">
              <a:ln w="19050" cap="flat" cmpd="sng">
                <a:solidFill>
                  <a:schemeClr val="tx1"/>
                </a:solidFill>
                <a:prstDash val="solid"/>
                <a:bevel/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ＤＦ特太ゴシック体"/>
              <a:ea typeface="ＤＦ特太ゴシック体"/>
            </a:endParaRPr>
          </a:p>
        </p:txBody>
      </p:sp>
      <p:sp>
        <p:nvSpPr>
          <p:cNvPr id="1110" name="サブタイトル 66"/>
          <p:cNvSpPr/>
          <p:nvPr/>
        </p:nvSpPr>
        <p:spPr>
          <a:xfrm>
            <a:off x="613923" y="9056367"/>
            <a:ext cx="5463549" cy="575395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Franklin Gothic Medium" panose="020B06030201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j-ea"/>
                <a:cs typeface="+mn-cs"/>
              </a:defRPr>
            </a:lvl9pPr>
          </a:lstStyle>
          <a:p>
            <a:pPr algn="l"/>
            <a:r>
              <a:rPr kumimoji="1" lang="ja-JP" altLang="en-US" sz="2400">
                <a:solidFill>
                  <a:schemeClr val="bg1"/>
                </a:solidFill>
                <a:latin typeface="ＤＦ特太ゴシック体"/>
                <a:ea typeface="ＤＦ特太ゴシック体"/>
              </a:rPr>
              <a:t>一般財団法人 魚津市施設管理公社</a:t>
            </a:r>
            <a:endParaRPr kumimoji="1" lang="ja-JP" altLang="en-US" sz="2400">
              <a:solidFill>
                <a:schemeClr val="bg1"/>
              </a:solidFill>
              <a:latin typeface="ＤＦ特太ゴシック体"/>
              <a:ea typeface="ＤＦ特太ゴシック体"/>
            </a:endParaRPr>
          </a:p>
        </p:txBody>
      </p:sp>
      <p:sp>
        <p:nvSpPr>
          <p:cNvPr id="1111" name="サブタイトル 67"/>
          <p:cNvSpPr/>
          <p:nvPr/>
        </p:nvSpPr>
        <p:spPr>
          <a:xfrm>
            <a:off x="837252" y="9415100"/>
            <a:ext cx="2508445" cy="493196"/>
          </a:xfrm>
          <a:prstGeom prst="rect">
            <a:avLst/>
          </a:prstGeom>
          <a:noFill/>
        </p:spPr>
        <p:txBody>
          <a:bodyPr anchor="t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Franklin Gothic Medium" panose="020B06030201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j-ea"/>
                <a:cs typeface="+mn-cs"/>
              </a:defRPr>
            </a:lvl9pPr>
          </a:lstStyle>
          <a:p>
            <a:pPr algn="l"/>
            <a:r>
              <a:rPr kumimoji="1" lang="ja-JP" altLang="en-US" sz="2400">
                <a:solidFill>
                  <a:schemeClr val="bg1"/>
                </a:solidFill>
                <a:latin typeface="ＤＦ特太ゴシック体"/>
                <a:ea typeface="ＤＦ特太ゴシック体"/>
              </a:rPr>
              <a:t>☎(</a:t>
            </a:r>
            <a:r>
              <a:rPr kumimoji="1" lang="ja-JP" altLang="en-US" sz="2400">
                <a:solidFill>
                  <a:schemeClr val="bg1"/>
                </a:solidFill>
                <a:latin typeface="ＤＦ特太ゴシック体"/>
                <a:ea typeface="ＤＦ特太ゴシック体"/>
              </a:rPr>
              <a:t>0765)</a:t>
            </a:r>
            <a:r>
              <a:rPr kumimoji="1" lang="ja-JP" altLang="en-US" sz="2400">
                <a:solidFill>
                  <a:schemeClr val="bg1"/>
                </a:solidFill>
                <a:latin typeface="ＤＦ特太ゴシック体"/>
                <a:ea typeface="ＤＦ特太ゴシック体"/>
              </a:rPr>
              <a:t>-24-6999</a:t>
            </a:r>
            <a:endParaRPr kumimoji="1" lang="ja-JP" altLang="en-US" sz="2400">
              <a:solidFill>
                <a:schemeClr val="bg1"/>
              </a:solidFill>
              <a:latin typeface="ＤＦ特太ゴシック体"/>
              <a:ea typeface="ＤＦ特太ゴシック体"/>
            </a:endParaRPr>
          </a:p>
        </p:txBody>
      </p:sp>
      <p:sp>
        <p:nvSpPr>
          <p:cNvPr id="1112" name="サブタイトル 68"/>
          <p:cNvSpPr/>
          <p:nvPr/>
        </p:nvSpPr>
        <p:spPr>
          <a:xfrm>
            <a:off x="180491" y="8877269"/>
            <a:ext cx="2447906" cy="358196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Franklin Gothic Medium" panose="020B06030201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j-ea"/>
                <a:cs typeface="+mn-cs"/>
              </a:defRPr>
            </a:lvl9pPr>
          </a:lstStyle>
          <a:p>
            <a:pPr algn="l"/>
            <a:r>
              <a:rPr kumimoji="1" lang="ja-JP" altLang="en-US" sz="1200">
                <a:solidFill>
                  <a:schemeClr val="bg1"/>
                </a:solidFill>
                <a:latin typeface="ＤＦ特太ゴシック体"/>
                <a:ea typeface="ＤＦ特太ゴシック体"/>
              </a:rPr>
              <a:t>〒937-0857　魚津市三ケ1181-1</a:t>
            </a:r>
            <a:endParaRPr kumimoji="1" lang="ja-JP" altLang="en-US" sz="1200">
              <a:solidFill>
                <a:schemeClr val="bg1"/>
              </a:solidFill>
              <a:latin typeface="ＤＦ特太ゴシック体"/>
              <a:ea typeface="ＤＦ特太ゴシック体"/>
            </a:endParaRPr>
          </a:p>
        </p:txBody>
      </p:sp>
      <p:sp>
        <p:nvSpPr>
          <p:cNvPr id="1113" name="サブタイトル 69"/>
          <p:cNvSpPr/>
          <p:nvPr/>
        </p:nvSpPr>
        <p:spPr>
          <a:xfrm>
            <a:off x="17817" y="8623823"/>
            <a:ext cx="3119387" cy="358196"/>
          </a:xfrm>
          <a:prstGeom prst="rect">
            <a:avLst/>
          </a:prstGeom>
          <a:noFill/>
        </p:spPr>
        <p:txBody>
          <a:bodyPr anchor="t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Franklin Gothic Medium" panose="020B06030201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j-ea"/>
                <a:cs typeface="+mn-cs"/>
              </a:defRPr>
            </a:lvl9pPr>
          </a:lstStyle>
          <a:p>
            <a:pPr algn="l"/>
            <a:r>
              <a:rPr kumimoji="1" lang="ja-JP" altLang="en-US" sz="5677">
                <a:solidFill>
                  <a:schemeClr val="bg1"/>
                </a:solidFill>
                <a:latin typeface="ＤＦ特太ゴシック体"/>
                <a:ea typeface="ＤＦ特太ゴシック体"/>
              </a:rPr>
              <a:t>お申込み・お問い合わせはこちら</a:t>
            </a:r>
            <a:endParaRPr kumimoji="1" lang="ja-JP" altLang="en-US" sz="5677">
              <a:solidFill>
                <a:schemeClr val="bg1"/>
              </a:solidFill>
              <a:latin typeface="ＤＦ特太ゴシック体"/>
              <a:ea typeface="ＤＦ特太ゴシック体"/>
            </a:endParaRPr>
          </a:p>
        </p:txBody>
      </p:sp>
      <p:sp>
        <p:nvSpPr>
          <p:cNvPr id="1114" name="サブタイトル 70"/>
          <p:cNvSpPr/>
          <p:nvPr/>
        </p:nvSpPr>
        <p:spPr>
          <a:xfrm>
            <a:off x="3424535" y="9547804"/>
            <a:ext cx="3356742" cy="358196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Franklin Gothic Medium" panose="020B06030201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j-ea"/>
                <a:cs typeface="+mn-cs"/>
              </a:defRPr>
            </a:lvl9pPr>
          </a:lstStyle>
          <a:p>
            <a:pPr algn="l"/>
            <a:r>
              <a:rPr kumimoji="1" lang="ja-JP" altLang="en-US" sz="1200">
                <a:solidFill>
                  <a:schemeClr val="bg1"/>
                </a:solidFill>
                <a:latin typeface="ＤＦ特太ゴシック体"/>
                <a:ea typeface="ＤＦ特太ゴシック体"/>
              </a:rPr>
              <a:t>営業時間／10：00～16：00　定休日／水曜日</a:t>
            </a:r>
            <a:endParaRPr kumimoji="1" lang="ja-JP" altLang="en-US" sz="1200">
              <a:solidFill>
                <a:schemeClr val="bg1"/>
              </a:solidFill>
              <a:latin typeface="ＤＦ特太ゴシック体"/>
              <a:ea typeface="ＤＦ特太ゴシック体"/>
            </a:endParaRPr>
          </a:p>
        </p:txBody>
      </p:sp>
      <p:sp>
        <p:nvSpPr>
          <p:cNvPr id="1115" name="サブタイトル 71"/>
          <p:cNvSpPr/>
          <p:nvPr/>
        </p:nvSpPr>
        <p:spPr>
          <a:xfrm>
            <a:off x="666029" y="1992653"/>
            <a:ext cx="5112894" cy="944789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Franklin Gothic Medium" panose="020B06030201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j-ea"/>
                <a:cs typeface="+mn-cs"/>
              </a:defRPr>
            </a:lvl9pPr>
          </a:lstStyle>
          <a:p>
            <a:pPr algn="ctr"/>
            <a:r>
              <a:rPr kumimoji="1" lang="ja-JP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ＤＨＰ特太ゴシック体"/>
                <a:ea typeface="ＤＨＰ特太ゴシック体"/>
              </a:rPr>
              <a:t>パークゴルフはどなたでも楽しめるスポーツです！</a:t>
            </a:r>
            <a:endParaRPr kumimoji="1" lang="ja-JP" altLang="en-US" sz="1600">
              <a:solidFill>
                <a:schemeClr val="tx1">
                  <a:lumMod val="65000"/>
                  <a:lumOff val="35000"/>
                </a:schemeClr>
              </a:solidFill>
              <a:latin typeface="ＤＨＰ特太ゴシック体"/>
              <a:ea typeface="ＤＨＰ特太ゴシック体"/>
            </a:endParaRPr>
          </a:p>
          <a:p>
            <a:pPr algn="ctr"/>
            <a:r>
              <a:rPr kumimoji="1" lang="ja-JP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ＤＨＰ特太ゴシック体"/>
                <a:ea typeface="ＤＨＰ特太ゴシック体"/>
              </a:rPr>
              <a:t>経験豊富な指導員がルール説明と実技指導を行います。</a:t>
            </a:r>
            <a:endParaRPr kumimoji="1" lang="ja-JP" altLang="en-US" sz="1600">
              <a:solidFill>
                <a:schemeClr val="tx1">
                  <a:lumMod val="65000"/>
                  <a:lumOff val="35000"/>
                </a:schemeClr>
              </a:solidFill>
              <a:latin typeface="ＤＨＰ特太ゴシック体"/>
              <a:ea typeface="ＤＨＰ特太ゴシック体"/>
            </a:endParaRPr>
          </a:p>
          <a:p>
            <a:pPr algn="ctr"/>
            <a:r>
              <a:rPr kumimoji="1" lang="ja-JP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ＤＨＰ特太ゴシック体"/>
                <a:ea typeface="ＤＨＰ特太ゴシック体"/>
              </a:rPr>
              <a:t>是非一度、参加してみませんか？</a:t>
            </a:r>
            <a:endParaRPr kumimoji="1" lang="ja-JP" altLang="en-US" sz="1600">
              <a:solidFill>
                <a:schemeClr val="tx1">
                  <a:lumMod val="65000"/>
                  <a:lumOff val="35000"/>
                </a:schemeClr>
              </a:solidFill>
              <a:latin typeface="ＤＨＰ特太ゴシック体"/>
              <a:ea typeface="ＤＨＰ特太ゴシック体"/>
            </a:endParaRPr>
          </a:p>
        </p:txBody>
      </p:sp>
      <p:sp>
        <p:nvSpPr>
          <p:cNvPr id="1116" name="四角形 72"/>
          <p:cNvSpPr/>
          <p:nvPr/>
        </p:nvSpPr>
        <p:spPr>
          <a:xfrm>
            <a:off x="635193" y="1282219"/>
            <a:ext cx="5174565" cy="583883"/>
          </a:xfrm>
          <a:prstGeom prst="rect">
            <a:avLst/>
          </a:prstGeom>
        </p:spPr>
        <p:txBody>
          <a:bodyPr wrap="square" anchor="ctr">
            <a:spAutoFit/>
          </a:bodyPr>
          <a:p>
            <a:pPr algn="ctr">
              <a:defRPr lang="ja-JP" altLang="en-US"/>
            </a:pPr>
            <a:r>
              <a:rPr kumimoji="1" lang="ja-JP" altLang="en-US" sz="3200" dirty="0">
                <a:ln w="19050" cap="flat" cmpd="sng">
                  <a:solidFill>
                    <a:schemeClr val="tx1"/>
                  </a:solidFill>
                  <a:prstDash val="solid"/>
                  <a:bevel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ＤＦ特太ゴシック体"/>
                <a:ea typeface="ＤＦ特太ゴシック体"/>
              </a:rPr>
              <a:t>in早月川パークゴルフ場</a:t>
            </a:r>
            <a:endParaRPr lang="ja-JP" altLang="en-US" sz="3200">
              <a:ln w="19050" cap="flat" cmpd="sng">
                <a:solidFill>
                  <a:schemeClr val="tx1"/>
                </a:solidFill>
                <a:prstDash val="solid"/>
                <a:bevel/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a typeface="ＤＦ特太ゴシック体"/>
            </a:endParaRPr>
          </a:p>
        </p:txBody>
      </p:sp>
      <p:pic>
        <p:nvPicPr>
          <p:cNvPr id="1117" name="図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4988" y="6765476"/>
            <a:ext cx="2671138" cy="1932884"/>
          </a:xfrm>
          <a:prstGeom prst="rect">
            <a:avLst/>
          </a:prstGeom>
          <a:noFill/>
          <a:effectLst/>
        </p:spPr>
      </p:pic>
      <p:grpSp>
        <p:nvGrpSpPr>
          <p:cNvPr id="1134" name="グループ 27"/>
          <p:cNvGrpSpPr/>
          <p:nvPr/>
        </p:nvGrpSpPr>
        <p:grpSpPr>
          <a:xfrm>
            <a:off x="5542877" y="1373687"/>
            <a:ext cx="1238400" cy="1237933"/>
            <a:chOff x="5400672" y="2822033"/>
            <a:chExt cx="1238400" cy="1237933"/>
          </a:xfrm>
        </p:grpSpPr>
        <p:sp>
          <p:nvSpPr>
            <p:cNvPr id="1118" name="楕円 74"/>
            <p:cNvSpPr/>
            <p:nvPr/>
          </p:nvSpPr>
          <p:spPr>
            <a:xfrm>
              <a:off x="5400672" y="2822033"/>
              <a:ext cx="1238400" cy="1237933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19" name="タイトル 75"/>
            <p:cNvSpPr/>
            <p:nvPr/>
          </p:nvSpPr>
          <p:spPr>
            <a:xfrm rot="600000">
              <a:off x="5414954" y="3045613"/>
              <a:ext cx="1160021" cy="841059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800" kern="1200">
                  <a:gradFill>
                    <a:gsLst>
                      <a:gs pos="0">
                        <a:schemeClr val="accent6">
                          <a:lumMod val="75000"/>
                        </a:schemeClr>
                      </a:gs>
                      <a:gs pos="100000">
                        <a:schemeClr val="accent6">
                          <a:lumMod val="50000"/>
                        </a:schemeClr>
                      </a:gs>
                    </a:gsLst>
                    <a:lin ang="5400000" scaled="0"/>
                    <a:tileRect/>
                  </a:gradFill>
                  <a:effectLst>
                    <a:outerShdw blurRad="50800" dist="38100" dir="5400000" algn="t" rotWithShape="0">
                      <a:schemeClr val="accent6">
                        <a:lumMod val="75000"/>
                        <a:alpha val="40000"/>
                      </a:schemeClr>
                    </a:outerShdw>
                  </a:effectLst>
                  <a:latin typeface="+mj-ea"/>
                  <a:ea typeface="+mj-ea"/>
                  <a:cs typeface="+mj-cs"/>
                </a:defRPr>
              </a:lvl1pPr>
              <a:lvl2pPr eaLnBrk="1" hangingPunct="1">
                <a:defRPr kumimoji="1">
                  <a:solidFill>
                    <a:schemeClr val="tx2"/>
                  </a:solidFill>
                </a:defRPr>
              </a:lvl2pPr>
              <a:lvl3pPr eaLnBrk="1" hangingPunct="1">
                <a:defRPr kumimoji="1">
                  <a:solidFill>
                    <a:schemeClr val="tx2"/>
                  </a:solidFill>
                </a:defRPr>
              </a:lvl3pPr>
              <a:lvl4pPr eaLnBrk="1" hangingPunct="1">
                <a:defRPr kumimoji="1">
                  <a:solidFill>
                    <a:schemeClr val="tx2"/>
                  </a:solidFill>
                </a:defRPr>
              </a:lvl4pPr>
              <a:lvl5pPr eaLnBrk="1" hangingPunct="1">
                <a:defRPr kumimoji="1">
                  <a:solidFill>
                    <a:schemeClr val="tx2"/>
                  </a:solidFill>
                </a:defRPr>
              </a:lvl5pPr>
              <a:lvl6pPr eaLnBrk="1" hangingPunct="1">
                <a:defRPr kumimoji="1">
                  <a:solidFill>
                    <a:schemeClr val="tx2"/>
                  </a:solidFill>
                </a:defRPr>
              </a:lvl6pPr>
              <a:lvl7pPr eaLnBrk="1" hangingPunct="1">
                <a:defRPr kumimoji="1">
                  <a:solidFill>
                    <a:schemeClr val="tx2"/>
                  </a:solidFill>
                </a:defRPr>
              </a:lvl7pPr>
              <a:lvl8pPr eaLnBrk="1" hangingPunct="1">
                <a:defRPr kumimoji="1">
                  <a:solidFill>
                    <a:schemeClr val="tx2"/>
                  </a:solidFill>
                </a:defRPr>
              </a:lvl8pPr>
              <a:lvl9pPr eaLnBrk="1" hangingPunct="1">
                <a:defRPr kumimoji="1">
                  <a:solidFill>
                    <a:schemeClr val="tx2"/>
                  </a:solidFill>
                </a:defRPr>
              </a:lvl9pPr>
            </a:lstStyle>
            <a:p>
              <a:r>
                <a:rPr kumimoji="1" lang="ja-JP" altLang="en-US" sz="80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ＤＦ特太ゴシック体"/>
                  <a:ea typeface="ＤＦ特太ゴシック体"/>
                </a:rPr>
                <a:t>参加者</a:t>
              </a:r>
              <a:endParaRPr kumimoji="1" lang="ja-JP" altLang="en-US" sz="8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ＤＦ特太ゴシック体"/>
                <a:ea typeface="ＤＦ特太ゴシック体"/>
              </a:endParaRPr>
            </a:p>
            <a:p>
              <a:r>
                <a:rPr kumimoji="1" lang="ja-JP" altLang="en-US" sz="128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ＤＦ特太ゴシック体"/>
                  <a:ea typeface="ＤＦ特太ゴシック体"/>
                </a:rPr>
                <a:t>募集</a:t>
              </a:r>
              <a:endParaRPr kumimoji="1" lang="ja-JP" altLang="en-US" sz="128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ＤＦ特太ゴシック体"/>
                <a:ea typeface="ＤＦ特太ゴシック体"/>
              </a:endParaRPr>
            </a:p>
          </p:txBody>
        </p:sp>
        <p:sp>
          <p:nvSpPr>
            <p:cNvPr id="1120" name="楕円 76"/>
            <p:cNvSpPr/>
            <p:nvPr/>
          </p:nvSpPr>
          <p:spPr>
            <a:xfrm>
              <a:off x="5480615" y="2901000"/>
              <a:ext cx="1078514" cy="1080000"/>
            </a:xfrm>
            <a:prstGeom prst="ellips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</p:grpSp>
      <p:pic>
        <p:nvPicPr>
          <p:cNvPr id="1121" name="図 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502" y="7689000"/>
            <a:ext cx="883920" cy="845820"/>
          </a:xfrm>
          <a:prstGeom prst="rect">
            <a:avLst/>
          </a:prstGeom>
        </p:spPr>
      </p:pic>
      <p:sp>
        <p:nvSpPr>
          <p:cNvPr id="1122" name="図形 79"/>
          <p:cNvSpPr/>
          <p:nvPr/>
        </p:nvSpPr>
        <p:spPr>
          <a:xfrm>
            <a:off x="1050577" y="7185000"/>
            <a:ext cx="2368878" cy="1055632"/>
          </a:xfrm>
          <a:prstGeom prst="cloudCallout">
            <a:avLst>
              <a:gd name="adj1" fmla="val 44471"/>
              <a:gd name="adj2" fmla="val 59707"/>
            </a:avLst>
          </a:prstGeom>
          <a:noFill/>
          <a:ln w="190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3" name="サブタイトル 65"/>
          <p:cNvSpPr/>
          <p:nvPr/>
        </p:nvSpPr>
        <p:spPr>
          <a:xfrm>
            <a:off x="395178" y="2937442"/>
            <a:ext cx="6386100" cy="4466526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accent5">
                    <a:lumMod val="7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開催日／ </a:t>
            </a:r>
            <a:r>
              <a:rPr kumimoji="1" lang="ja-JP" altLang="en-US" sz="36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５</a:t>
            </a:r>
            <a:r>
              <a:rPr kumimoji="1" lang="ja-JP" altLang="en-US" sz="16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月、</a:t>
            </a:r>
            <a:r>
              <a:rPr kumimoji="1" lang="ja-JP" altLang="en-US" sz="36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６</a:t>
            </a:r>
            <a:r>
              <a:rPr kumimoji="1" lang="ja-JP" altLang="en-US" sz="16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月、</a:t>
            </a:r>
            <a:r>
              <a:rPr kumimoji="1" lang="ja-JP" altLang="en-US" sz="36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７</a:t>
            </a:r>
            <a:r>
              <a:rPr kumimoji="1" lang="ja-JP" altLang="en-US" sz="16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月、</a:t>
            </a:r>
            <a:r>
              <a:rPr kumimoji="1" lang="ja-JP" altLang="en-US" sz="3600" spc="0">
                <a:solidFill>
                  <a:schemeClr val="tx1"/>
                </a:solidFill>
                <a:effectLst/>
                <a:latin typeface="ＤＨＰ特太ゴシック体"/>
                <a:ea typeface="ＤＨＰ特太ゴシック体"/>
              </a:rPr>
              <a:t>９</a:t>
            </a:r>
            <a:r>
              <a:rPr kumimoji="1" lang="ja-JP" altLang="en-US" sz="16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月、</a:t>
            </a:r>
            <a:r>
              <a:rPr kumimoji="1" lang="ja-JP" altLang="en-US" sz="3600" spc="0">
                <a:solidFill>
                  <a:schemeClr val="tx1"/>
                </a:solidFill>
                <a:effectLst/>
                <a:latin typeface="ＤＨＰ特太ゴシック体"/>
                <a:ea typeface="ＤＨＰ特太ゴシック体"/>
              </a:rPr>
              <a:t>１０</a:t>
            </a:r>
            <a:r>
              <a:rPr kumimoji="1" lang="ja-JP" altLang="en-US" sz="16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</a:t>
            </a:r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　　</a:t>
            </a:r>
            <a:endParaRPr kumimoji="1" lang="ja-JP" altLang="en-US" sz="2400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</a:pPr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</a:t>
            </a:r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</a:t>
            </a:r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</a:t>
            </a:r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  </a:t>
            </a:r>
            <a:r>
              <a:rPr kumimoji="1" lang="ja-JP" altLang="en-US" sz="3600">
                <a:solidFill>
                  <a:schemeClr val="tx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ＤＨＰ特太ゴシック体"/>
                <a:ea typeface="ＤＨＰ特太ゴシック体"/>
              </a:rPr>
              <a:t>第２、４木曜開催</a:t>
            </a:r>
            <a:endParaRPr kumimoji="1" lang="ja-JP" altLang="en-US" sz="3600">
              <a:solidFill>
                <a:schemeClr val="tx1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ＤＨＰ特太ゴシック体"/>
              <a:ea typeface="ＤＨＰ特太ゴシック体"/>
            </a:endParaRPr>
          </a:p>
          <a:p>
            <a:pPr algn="l"/>
            <a:r>
              <a:rPr kumimoji="1" lang="ja-JP" altLang="en-US" sz="22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　</a:t>
            </a:r>
            <a:r>
              <a:rPr kumimoji="1" lang="ja-JP" altLang="en-US" sz="2200" i="0" u="none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5月15日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、5月22日、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6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12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日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、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6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26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日</a:t>
            </a:r>
            <a:endParaRPr kumimoji="1" lang="ja-JP" altLang="en-US" sz="2200" i="0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  <a:p>
            <a:pPr algn="l"/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　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7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10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日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、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7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24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日、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9月11日、9月25日</a:t>
            </a:r>
            <a:endParaRPr kumimoji="1" lang="ja-JP" altLang="en-US" sz="2200" i="0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  <a:p>
            <a:pPr algn="l"/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　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10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月9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日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、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10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月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23</a:t>
            </a:r>
            <a:r>
              <a:rPr kumimoji="1" lang="ja-JP" altLang="en-US" sz="22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日</a:t>
            </a:r>
            <a:r>
              <a:rPr kumimoji="1" lang="ja-JP" altLang="en-US" sz="22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</a:t>
            </a:r>
            <a:r>
              <a:rPr kumimoji="1" lang="ja-JP" altLang="en-US" sz="2400" i="1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全10回</a:t>
            </a:r>
            <a:endParaRPr kumimoji="1" lang="ja-JP" altLang="en-US" sz="1400" i="1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  <a:p>
            <a:pPr algn="l"/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時　間／ 9：30～11：30</a:t>
            </a:r>
            <a:r>
              <a:rPr kumimoji="1" lang="ja-JP" altLang="en-US" sz="14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※小雨決行</a:t>
            </a:r>
            <a:endParaRPr kumimoji="1" lang="ja-JP" altLang="en-US" sz="1400" i="0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  <a:p>
            <a:pPr algn="l"/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参加対象／ 市民</a:t>
            </a:r>
            <a:r>
              <a:rPr kumimoji="1" lang="ja-JP" altLang="en-US" sz="1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※年齢制限なし</a:t>
            </a:r>
            <a:endParaRPr kumimoji="1" lang="ja-JP" altLang="en-US" sz="1400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  <a:p>
            <a:pPr algn="l"/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定　員／ 各日10名（先着順）</a:t>
            </a:r>
            <a:endParaRPr kumimoji="1" lang="ja-JP" altLang="en-US" sz="1400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  <a:p>
            <a:pPr algn="l"/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参加費</a:t>
            </a:r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／</a:t>
            </a:r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 </a:t>
            </a:r>
            <a:r>
              <a:rPr kumimoji="1" lang="ja-JP" altLang="en-US" sz="2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無料</a:t>
            </a:r>
            <a:r>
              <a:rPr kumimoji="1" lang="ja-JP" altLang="en-US" sz="1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※クラブ、ボールも貸出無料</a:t>
            </a:r>
            <a:endParaRPr kumimoji="1" lang="ja-JP" altLang="en-US" sz="2400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</p:txBody>
      </p:sp>
      <p:sp>
        <p:nvSpPr>
          <p:cNvPr id="1124" name="四角形 22"/>
          <p:cNvSpPr/>
          <p:nvPr/>
        </p:nvSpPr>
        <p:spPr>
          <a:xfrm>
            <a:off x="2890761" y="7689000"/>
            <a:ext cx="246443" cy="216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5" name="四角形 23"/>
          <p:cNvSpPr/>
          <p:nvPr/>
        </p:nvSpPr>
        <p:spPr>
          <a:xfrm>
            <a:off x="3099254" y="7515918"/>
            <a:ext cx="246443" cy="216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6" name="サブタイトル 78"/>
          <p:cNvSpPr/>
          <p:nvPr/>
        </p:nvSpPr>
        <p:spPr>
          <a:xfrm>
            <a:off x="1220575" y="7412334"/>
            <a:ext cx="2206867" cy="701800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Franklin Gothic Medium" panose="020B06030201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Tx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algn="ctr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j-ea"/>
                <a:cs typeface="+mn-cs"/>
              </a:defRPr>
            </a:lvl9pPr>
          </a:lstStyle>
          <a:p>
            <a:pPr algn="ctr"/>
            <a:r>
              <a:rPr kumimoji="1" lang="ja-JP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ＤＦ特太ゴシック体"/>
                <a:ea typeface="ＤＦ特太ゴシック体"/>
              </a:rPr>
              <a:t>参加者お一人様につき、</a:t>
            </a:r>
            <a:endParaRPr kumimoji="1"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ＤＦ特太ゴシック体"/>
              <a:ea typeface="ＤＦ特太ゴシック体"/>
            </a:endParaRPr>
          </a:p>
          <a:p>
            <a:pPr algn="ctr"/>
            <a:r>
              <a:rPr kumimoji="1" lang="ja-JP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ＤＦ特太ゴシック体"/>
                <a:ea typeface="ＤＦ特太ゴシック体"/>
              </a:rPr>
              <a:t>パークゴルフ場無料優待券を３枚進呈</a:t>
            </a:r>
            <a:r>
              <a:rPr kumimoji="1" lang="ja-JP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ＤＦ特太ゴシック体"/>
                <a:ea typeface="ＤＦ特太ゴシック体"/>
              </a:rPr>
              <a:t>！</a:t>
            </a:r>
            <a:endParaRPr kumimoji="1"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ＤＦ特太ゴシック体"/>
              <a:ea typeface="ＤＦ特太ゴシック体"/>
            </a:endParaRPr>
          </a:p>
        </p:txBody>
      </p:sp>
      <p:sp>
        <p:nvSpPr>
          <p:cNvPr id="1130" name="テキスト 24"/>
          <p:cNvSpPr txBox="1"/>
          <p:nvPr/>
        </p:nvSpPr>
        <p:spPr>
          <a:xfrm>
            <a:off x="4508891" y="6243149"/>
            <a:ext cx="2088873" cy="522327"/>
          </a:xfrm>
          <a:prstGeom prst="rect"/>
        </p:spPr>
        <p:txBody>
          <a:bodyPr wrap="square">
            <a:spAutoFit/>
          </a:bodyPr>
          <a:p>
            <a:pPr>
              <a:defRPr lang="ja-JP" altLang="en-US"/>
            </a:pPr>
            <a:r>
              <a:rPr kumimoji="1" lang="ja-JP" altLang="en-US" sz="1400" u="sng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※</a:t>
            </a:r>
            <a:r>
              <a:rPr kumimoji="1" lang="ja-JP" altLang="en-US" sz="1400" u="sng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参加回数お一人様</a:t>
            </a:r>
            <a:r>
              <a:rPr kumimoji="1" lang="ja-JP" altLang="en-US" sz="1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　</a:t>
            </a:r>
            <a:endParaRPr lang="ja-JP" altLang="en-US" sz="1400"/>
          </a:p>
          <a:p>
            <a:pPr>
              <a:defRPr lang="ja-JP" altLang="en-US"/>
            </a:pPr>
            <a:r>
              <a:rPr kumimoji="1" lang="ja-JP" altLang="en-US" sz="140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</a:t>
            </a:r>
            <a:r>
              <a:rPr kumimoji="1" lang="ja-JP" altLang="en-US" sz="1400" u="sng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2回まで</a:t>
            </a:r>
            <a:endParaRPr kumimoji="1" lang="ja-JP" altLang="en-US" sz="1400" u="sng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</p:txBody>
      </p:sp>
      <p:sp>
        <p:nvSpPr>
          <p:cNvPr id="1131" name="テキスト 25"/>
          <p:cNvSpPr txBox="1"/>
          <p:nvPr/>
        </p:nvSpPr>
        <p:spPr>
          <a:xfrm>
            <a:off x="5175467" y="3585000"/>
            <a:ext cx="1603383" cy="522327"/>
          </a:xfrm>
          <a:prstGeom prst="rect"/>
        </p:spPr>
        <p:txBody>
          <a:bodyPr wrap="square">
            <a:spAutoFit/>
          </a:bodyPr>
          <a:p>
            <a:pPr>
              <a:defRPr lang="ja-JP" altLang="en-US"/>
            </a:pPr>
            <a:r>
              <a:rPr kumimoji="1" lang="ja-JP" altLang="en-US" sz="14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※5月のみ第3、4</a:t>
            </a:r>
            <a:endParaRPr lang="ja-JP" altLang="en-US" sz="1400"/>
          </a:p>
          <a:p>
            <a:pPr>
              <a:defRPr lang="ja-JP" altLang="en-US"/>
            </a:pPr>
            <a:r>
              <a:rPr kumimoji="1" lang="ja-JP" altLang="en-US" sz="14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　</a:t>
            </a:r>
            <a:r>
              <a:rPr kumimoji="1" lang="ja-JP" altLang="en-US" sz="1400" i="0">
                <a:solidFill>
                  <a:schemeClr val="tx1"/>
                </a:solidFill>
                <a:latin typeface="ＤＨＰ特太ゴシック体"/>
                <a:ea typeface="ＤＨＰ特太ゴシック体"/>
              </a:rPr>
              <a:t>木曜開催</a:t>
            </a:r>
            <a:endParaRPr kumimoji="1" lang="ja-JP" altLang="en-US" sz="1400" i="0">
              <a:solidFill>
                <a:schemeClr val="tx1"/>
              </a:solidFill>
              <a:latin typeface="ＤＨＰ特太ゴシック体"/>
              <a:ea typeface="ＤＨＰ特太ゴシック体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Dynabook</Company>
  <AppVersion>5.0.3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石崎  光春</dc:creator>
  <cp:lastModifiedBy>石崎  光春</cp:lastModifiedBy>
  <dcterms:created xsi:type="dcterms:W3CDTF">2024-03-12T04:51:13Z</dcterms:created>
  <dcterms:modified xsi:type="dcterms:W3CDTF">2025-02-25T00:56:59Z</dcterms:modified>
  <cp:revision>14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