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EC6A"/>
    <a:srgbClr val="FFFFCC"/>
    <a:srgbClr val="FFCC66"/>
    <a:srgbClr val="006666"/>
    <a:srgbClr val="CC0099"/>
    <a:srgbClr val="003399"/>
    <a:srgbClr val="336699"/>
    <a:srgbClr val="00CC99"/>
    <a:srgbClr val="00CC66"/>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6" d="100"/>
          <a:sy n="76" d="100"/>
        </p:scale>
        <p:origin x="32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ABA3604-141C-49C9-BAD1-55E6ED9B53DE}" type="datetimeFigureOut">
              <a:rPr kumimoji="1" lang="ja-JP" altLang="en-US" smtClean="0"/>
              <a:t>2025/8/20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13C2DB-5015-4B72-9D03-792E3E53F02D}" type="slidenum">
              <a:rPr kumimoji="1" lang="ja-JP" altLang="en-US" smtClean="0"/>
              <a:t>‹#›</a:t>
            </a:fld>
            <a:endParaRPr kumimoji="1" lang="ja-JP" altLang="en-US"/>
          </a:p>
        </p:txBody>
      </p:sp>
    </p:spTree>
    <p:extLst>
      <p:ext uri="{BB962C8B-B14F-4D97-AF65-F5344CB8AC3E}">
        <p14:creationId xmlns:p14="http://schemas.microsoft.com/office/powerpoint/2010/main" val="1079884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BA3604-141C-49C9-BAD1-55E6ED9B53DE}" type="datetimeFigureOut">
              <a:rPr kumimoji="1" lang="ja-JP" altLang="en-US" smtClean="0"/>
              <a:t>2025/8/20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13C2DB-5015-4B72-9D03-792E3E53F02D}" type="slidenum">
              <a:rPr kumimoji="1" lang="ja-JP" altLang="en-US" smtClean="0"/>
              <a:t>‹#›</a:t>
            </a:fld>
            <a:endParaRPr kumimoji="1" lang="ja-JP" altLang="en-US"/>
          </a:p>
        </p:txBody>
      </p:sp>
    </p:spTree>
    <p:extLst>
      <p:ext uri="{BB962C8B-B14F-4D97-AF65-F5344CB8AC3E}">
        <p14:creationId xmlns:p14="http://schemas.microsoft.com/office/powerpoint/2010/main" val="3997874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BA3604-141C-49C9-BAD1-55E6ED9B53DE}" type="datetimeFigureOut">
              <a:rPr kumimoji="1" lang="ja-JP" altLang="en-US" smtClean="0"/>
              <a:t>2025/8/20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13C2DB-5015-4B72-9D03-792E3E53F02D}" type="slidenum">
              <a:rPr kumimoji="1" lang="ja-JP" altLang="en-US" smtClean="0"/>
              <a:t>‹#›</a:t>
            </a:fld>
            <a:endParaRPr kumimoji="1" lang="ja-JP" altLang="en-US"/>
          </a:p>
        </p:txBody>
      </p:sp>
    </p:spTree>
    <p:extLst>
      <p:ext uri="{BB962C8B-B14F-4D97-AF65-F5344CB8AC3E}">
        <p14:creationId xmlns:p14="http://schemas.microsoft.com/office/powerpoint/2010/main" val="2260252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BA3604-141C-49C9-BAD1-55E6ED9B53DE}" type="datetimeFigureOut">
              <a:rPr kumimoji="1" lang="ja-JP" altLang="en-US" smtClean="0"/>
              <a:t>2025/8/20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13C2DB-5015-4B72-9D03-792E3E53F02D}" type="slidenum">
              <a:rPr kumimoji="1" lang="ja-JP" altLang="en-US" smtClean="0"/>
              <a:t>‹#›</a:t>
            </a:fld>
            <a:endParaRPr kumimoji="1" lang="ja-JP" altLang="en-US"/>
          </a:p>
        </p:txBody>
      </p:sp>
    </p:spTree>
    <p:extLst>
      <p:ext uri="{BB962C8B-B14F-4D97-AF65-F5344CB8AC3E}">
        <p14:creationId xmlns:p14="http://schemas.microsoft.com/office/powerpoint/2010/main" val="66976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ABA3604-141C-49C9-BAD1-55E6ED9B53DE}" type="datetimeFigureOut">
              <a:rPr kumimoji="1" lang="ja-JP" altLang="en-US" smtClean="0"/>
              <a:t>2025/8/20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13C2DB-5015-4B72-9D03-792E3E53F02D}" type="slidenum">
              <a:rPr kumimoji="1" lang="ja-JP" altLang="en-US" smtClean="0"/>
              <a:t>‹#›</a:t>
            </a:fld>
            <a:endParaRPr kumimoji="1" lang="ja-JP" altLang="en-US"/>
          </a:p>
        </p:txBody>
      </p:sp>
    </p:spTree>
    <p:extLst>
      <p:ext uri="{BB962C8B-B14F-4D97-AF65-F5344CB8AC3E}">
        <p14:creationId xmlns:p14="http://schemas.microsoft.com/office/powerpoint/2010/main" val="1099575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ABA3604-141C-49C9-BAD1-55E6ED9B53DE}" type="datetimeFigureOut">
              <a:rPr kumimoji="1" lang="ja-JP" altLang="en-US" smtClean="0"/>
              <a:t>2025/8/20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13C2DB-5015-4B72-9D03-792E3E53F02D}" type="slidenum">
              <a:rPr kumimoji="1" lang="ja-JP" altLang="en-US" smtClean="0"/>
              <a:t>‹#›</a:t>
            </a:fld>
            <a:endParaRPr kumimoji="1" lang="ja-JP" altLang="en-US"/>
          </a:p>
        </p:txBody>
      </p:sp>
    </p:spTree>
    <p:extLst>
      <p:ext uri="{BB962C8B-B14F-4D97-AF65-F5344CB8AC3E}">
        <p14:creationId xmlns:p14="http://schemas.microsoft.com/office/powerpoint/2010/main" val="3062690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ABA3604-141C-49C9-BAD1-55E6ED9B53DE}" type="datetimeFigureOut">
              <a:rPr kumimoji="1" lang="ja-JP" altLang="en-US" smtClean="0"/>
              <a:t>2025/8/20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13C2DB-5015-4B72-9D03-792E3E53F02D}" type="slidenum">
              <a:rPr kumimoji="1" lang="ja-JP" altLang="en-US" smtClean="0"/>
              <a:t>‹#›</a:t>
            </a:fld>
            <a:endParaRPr kumimoji="1" lang="ja-JP" altLang="en-US"/>
          </a:p>
        </p:txBody>
      </p:sp>
    </p:spTree>
    <p:extLst>
      <p:ext uri="{BB962C8B-B14F-4D97-AF65-F5344CB8AC3E}">
        <p14:creationId xmlns:p14="http://schemas.microsoft.com/office/powerpoint/2010/main" val="2024657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ABA3604-141C-49C9-BAD1-55E6ED9B53DE}" type="datetimeFigureOut">
              <a:rPr kumimoji="1" lang="ja-JP" altLang="en-US" smtClean="0"/>
              <a:t>2025/8/20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13C2DB-5015-4B72-9D03-792E3E53F02D}" type="slidenum">
              <a:rPr kumimoji="1" lang="ja-JP" altLang="en-US" smtClean="0"/>
              <a:t>‹#›</a:t>
            </a:fld>
            <a:endParaRPr kumimoji="1" lang="ja-JP" altLang="en-US"/>
          </a:p>
        </p:txBody>
      </p:sp>
    </p:spTree>
    <p:extLst>
      <p:ext uri="{BB962C8B-B14F-4D97-AF65-F5344CB8AC3E}">
        <p14:creationId xmlns:p14="http://schemas.microsoft.com/office/powerpoint/2010/main" val="103836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BA3604-141C-49C9-BAD1-55E6ED9B53DE}" type="datetimeFigureOut">
              <a:rPr kumimoji="1" lang="ja-JP" altLang="en-US" smtClean="0"/>
              <a:t>2025/8/20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13C2DB-5015-4B72-9D03-792E3E53F02D}" type="slidenum">
              <a:rPr kumimoji="1" lang="ja-JP" altLang="en-US" smtClean="0"/>
              <a:t>‹#›</a:t>
            </a:fld>
            <a:endParaRPr kumimoji="1" lang="ja-JP" altLang="en-US"/>
          </a:p>
        </p:txBody>
      </p:sp>
    </p:spTree>
    <p:extLst>
      <p:ext uri="{BB962C8B-B14F-4D97-AF65-F5344CB8AC3E}">
        <p14:creationId xmlns:p14="http://schemas.microsoft.com/office/powerpoint/2010/main" val="3321116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BA3604-141C-49C9-BAD1-55E6ED9B53DE}" type="datetimeFigureOut">
              <a:rPr kumimoji="1" lang="ja-JP" altLang="en-US" smtClean="0"/>
              <a:t>2025/8/20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13C2DB-5015-4B72-9D03-792E3E53F02D}" type="slidenum">
              <a:rPr kumimoji="1" lang="ja-JP" altLang="en-US" smtClean="0"/>
              <a:t>‹#›</a:t>
            </a:fld>
            <a:endParaRPr kumimoji="1" lang="ja-JP" altLang="en-US"/>
          </a:p>
        </p:txBody>
      </p:sp>
    </p:spTree>
    <p:extLst>
      <p:ext uri="{BB962C8B-B14F-4D97-AF65-F5344CB8AC3E}">
        <p14:creationId xmlns:p14="http://schemas.microsoft.com/office/powerpoint/2010/main" val="1413526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BA3604-141C-49C9-BAD1-55E6ED9B53DE}" type="datetimeFigureOut">
              <a:rPr kumimoji="1" lang="ja-JP" altLang="en-US" smtClean="0"/>
              <a:t>2025/8/20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13C2DB-5015-4B72-9D03-792E3E53F02D}" type="slidenum">
              <a:rPr kumimoji="1" lang="ja-JP" altLang="en-US" smtClean="0"/>
              <a:t>‹#›</a:t>
            </a:fld>
            <a:endParaRPr kumimoji="1" lang="ja-JP" altLang="en-US"/>
          </a:p>
        </p:txBody>
      </p:sp>
    </p:spTree>
    <p:extLst>
      <p:ext uri="{BB962C8B-B14F-4D97-AF65-F5344CB8AC3E}">
        <p14:creationId xmlns:p14="http://schemas.microsoft.com/office/powerpoint/2010/main" val="2593122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3ABA3604-141C-49C9-BAD1-55E6ED9B53DE}" type="datetimeFigureOut">
              <a:rPr kumimoji="1" lang="ja-JP" altLang="en-US" smtClean="0"/>
              <a:t>2025/8/20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F513C2DB-5015-4B72-9D03-792E3E53F02D}" type="slidenum">
              <a:rPr kumimoji="1" lang="ja-JP" altLang="en-US" smtClean="0"/>
              <a:t>‹#›</a:t>
            </a:fld>
            <a:endParaRPr kumimoji="1" lang="ja-JP" altLang="en-US"/>
          </a:p>
        </p:txBody>
      </p:sp>
    </p:spTree>
    <p:extLst>
      <p:ext uri="{BB962C8B-B14F-4D97-AF65-F5344CB8AC3E}">
        <p14:creationId xmlns:p14="http://schemas.microsoft.com/office/powerpoint/2010/main" val="24303429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96DC329-CD09-9905-4B04-55E8E3F43099}"/>
            </a:ext>
          </a:extLst>
        </p:cNvPr>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xmlns="" id="{8D390EBC-E266-7254-9DB3-EB7028EF01BB}"/>
              </a:ext>
            </a:extLst>
          </p:cNvPr>
          <p:cNvSpPr txBox="1"/>
          <p:nvPr/>
        </p:nvSpPr>
        <p:spPr>
          <a:xfrm>
            <a:off x="161365" y="497541"/>
            <a:ext cx="5519460" cy="584775"/>
          </a:xfrm>
          <a:prstGeom prst="rect">
            <a:avLst/>
          </a:prstGeom>
          <a:noFill/>
        </p:spPr>
        <p:txBody>
          <a:bodyPr wrap="none" rtlCol="0">
            <a:spAutoFit/>
          </a:bodyPr>
          <a:lstStyle/>
          <a:p>
            <a:r>
              <a:rPr kumimoji="1" lang="ja-JP" altLang="en-US" sz="1600" dirty="0">
                <a:solidFill>
                  <a:schemeClr val="bg2">
                    <a:lumMod val="25000"/>
                  </a:schemeClr>
                </a:solidFill>
                <a:latin typeface="EPSON 太丸ゴシック体Ｂ" panose="020F0709000000000000" pitchFamily="49" charset="-128"/>
                <a:ea typeface="EPSON 太丸ゴシック体Ｂ" panose="020F0709000000000000" pitchFamily="49" charset="-128"/>
              </a:rPr>
              <a:t>申込先：社会福祉法人魚津市社会福祉協議会　あて</a:t>
            </a:r>
            <a:endParaRPr kumimoji="1" lang="en-US" altLang="ja-JP" sz="1600"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r>
              <a:rPr kumimoji="1" lang="ja-JP" altLang="en-US" sz="1600" dirty="0">
                <a:solidFill>
                  <a:schemeClr val="bg2">
                    <a:lumMod val="25000"/>
                  </a:schemeClr>
                </a:solidFill>
                <a:latin typeface="EPSON 太丸ゴシック体Ｂ" panose="020F0709000000000000" pitchFamily="49" charset="-128"/>
                <a:ea typeface="EPSON 太丸ゴシック体Ｂ" panose="020F0709000000000000" pitchFamily="49" charset="-128"/>
              </a:rPr>
              <a:t>　　　　ＴＥＬ：</a:t>
            </a:r>
            <a:r>
              <a:rPr kumimoji="1" lang="en-US" altLang="ja-JP" sz="1600" dirty="0">
                <a:solidFill>
                  <a:schemeClr val="bg2">
                    <a:lumMod val="25000"/>
                  </a:schemeClr>
                </a:solidFill>
                <a:latin typeface="EPSON 太丸ゴシック体Ｂ" panose="020F0709000000000000" pitchFamily="49" charset="-128"/>
                <a:ea typeface="EPSON 太丸ゴシック体Ｂ" panose="020F0709000000000000" pitchFamily="49" charset="-128"/>
              </a:rPr>
              <a:t>0765-22-8388</a:t>
            </a:r>
            <a:r>
              <a:rPr kumimoji="1" lang="ja-JP" altLang="en-US" sz="1600" dirty="0">
                <a:solidFill>
                  <a:schemeClr val="bg2">
                    <a:lumMod val="25000"/>
                  </a:schemeClr>
                </a:solidFill>
                <a:latin typeface="EPSON 太丸ゴシック体Ｂ" panose="020F0709000000000000" pitchFamily="49" charset="-128"/>
                <a:ea typeface="EPSON 太丸ゴシック体Ｂ" panose="020F0709000000000000" pitchFamily="49" charset="-128"/>
              </a:rPr>
              <a:t>　　ＦＡＸ：</a:t>
            </a:r>
            <a:r>
              <a:rPr kumimoji="1" lang="en-US" altLang="ja-JP" sz="1600" dirty="0">
                <a:solidFill>
                  <a:schemeClr val="bg2">
                    <a:lumMod val="25000"/>
                  </a:schemeClr>
                </a:solidFill>
                <a:latin typeface="EPSON 太丸ゴシック体Ｂ" panose="020F0709000000000000" pitchFamily="49" charset="-128"/>
                <a:ea typeface="EPSON 太丸ゴシック体Ｂ" panose="020F0709000000000000" pitchFamily="49" charset="-128"/>
              </a:rPr>
              <a:t>0765-22-8390</a:t>
            </a:r>
            <a:endParaRPr kumimoji="1" lang="ja-JP" altLang="en-US" sz="1600"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p:txBody>
      </p:sp>
      <p:sp>
        <p:nvSpPr>
          <p:cNvPr id="10" name="テキスト ボックス 9">
            <a:extLst>
              <a:ext uri="{FF2B5EF4-FFF2-40B4-BE49-F238E27FC236}">
                <a16:creationId xmlns:a16="http://schemas.microsoft.com/office/drawing/2014/main" xmlns="" id="{B3BF8183-F7B3-9B0D-0CB5-DBC2B029EC7A}"/>
              </a:ext>
            </a:extLst>
          </p:cNvPr>
          <p:cNvSpPr txBox="1"/>
          <p:nvPr/>
        </p:nvSpPr>
        <p:spPr>
          <a:xfrm>
            <a:off x="353030" y="1523999"/>
            <a:ext cx="6340197" cy="646331"/>
          </a:xfrm>
          <a:prstGeom prst="rect">
            <a:avLst/>
          </a:prstGeom>
          <a:noFill/>
        </p:spPr>
        <p:txBody>
          <a:bodyPr wrap="none" rtlCol="0">
            <a:spAutoFit/>
          </a:bodyPr>
          <a:lstStyle/>
          <a:p>
            <a:pPr algn="ctr"/>
            <a:r>
              <a:rPr kumimoji="1" lang="ja-JP" altLang="en-US" sz="1600" b="1" dirty="0">
                <a:solidFill>
                  <a:schemeClr val="bg2">
                    <a:lumMod val="25000"/>
                  </a:schemeClr>
                </a:solidFill>
                <a:latin typeface="EPSON 太丸ゴシック体Ｂ" panose="020F0709000000000000" pitchFamily="49" charset="-128"/>
                <a:ea typeface="EPSON 太丸ゴシック体Ｂ" panose="020F0709000000000000" pitchFamily="49" charset="-128"/>
              </a:rPr>
              <a:t>市民後見人養成講座（令和７年度基礎研修・フォローアップ研修）</a:t>
            </a:r>
            <a:endParaRPr kumimoji="1" lang="en-US" altLang="ja-JP" sz="1600" b="1"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pPr algn="ctr"/>
            <a:r>
              <a:rPr kumimoji="1" lang="ja-JP" altLang="en-US" sz="2000" b="1" dirty="0">
                <a:solidFill>
                  <a:schemeClr val="bg2">
                    <a:lumMod val="25000"/>
                  </a:schemeClr>
                </a:solidFill>
                <a:latin typeface="EPSON 太丸ゴシック体Ｂ" panose="020F0709000000000000" pitchFamily="49" charset="-128"/>
                <a:ea typeface="EPSON 太丸ゴシック体Ｂ" panose="020F0709000000000000" pitchFamily="49" charset="-128"/>
              </a:rPr>
              <a:t>参加申込書</a:t>
            </a:r>
          </a:p>
        </p:txBody>
      </p:sp>
      <p:graphicFrame>
        <p:nvGraphicFramePr>
          <p:cNvPr id="11" name="表 10">
            <a:extLst>
              <a:ext uri="{FF2B5EF4-FFF2-40B4-BE49-F238E27FC236}">
                <a16:creationId xmlns:a16="http://schemas.microsoft.com/office/drawing/2014/main" xmlns="" id="{9C28283C-688F-E6E0-D58B-B16E056C0542}"/>
              </a:ext>
            </a:extLst>
          </p:cNvPr>
          <p:cNvGraphicFramePr>
            <a:graphicFrameLocks noGrp="1"/>
          </p:cNvGraphicFramePr>
          <p:nvPr>
            <p:extLst>
              <p:ext uri="{D42A27DB-BD31-4B8C-83A1-F6EECF244321}">
                <p14:modId xmlns:p14="http://schemas.microsoft.com/office/powerpoint/2010/main" val="2784072599"/>
              </p:ext>
            </p:extLst>
          </p:nvPr>
        </p:nvGraphicFramePr>
        <p:xfrm>
          <a:off x="353029" y="2299446"/>
          <a:ext cx="5980536" cy="5465784"/>
        </p:xfrm>
        <a:graphic>
          <a:graphicData uri="http://schemas.openxmlformats.org/drawingml/2006/table">
            <a:tbl>
              <a:tblPr firstRow="1" bandRow="1">
                <a:tableStyleId>{5C22544A-7EE6-4342-B048-85BDC9FD1C3A}</a:tableStyleId>
              </a:tblPr>
              <a:tblGrid>
                <a:gridCol w="1502665">
                  <a:extLst>
                    <a:ext uri="{9D8B030D-6E8A-4147-A177-3AD203B41FA5}">
                      <a16:colId xmlns:a16="http://schemas.microsoft.com/office/drawing/2014/main" xmlns="" val="3599150301"/>
                    </a:ext>
                  </a:extLst>
                </a:gridCol>
                <a:gridCol w="4477871">
                  <a:extLst>
                    <a:ext uri="{9D8B030D-6E8A-4147-A177-3AD203B41FA5}">
                      <a16:colId xmlns:a16="http://schemas.microsoft.com/office/drawing/2014/main" xmlns="" val="510160950"/>
                    </a:ext>
                  </a:extLst>
                </a:gridCol>
              </a:tblGrid>
              <a:tr h="943536">
                <a:tc>
                  <a:txBody>
                    <a:bodyPr/>
                    <a:lstStyle/>
                    <a:p>
                      <a:r>
                        <a:rPr kumimoji="1" lang="ja-JP" altLang="en-US" sz="1400" b="1" dirty="0">
                          <a:solidFill>
                            <a:schemeClr val="bg2">
                              <a:lumMod val="25000"/>
                            </a:schemeClr>
                          </a:solidFill>
                          <a:latin typeface="EPSON 太丸ゴシック体Ｂ" panose="020F0709000000000000" pitchFamily="49" charset="-128"/>
                          <a:ea typeface="EPSON 太丸ゴシック体Ｂ" panose="020F0709000000000000" pitchFamily="49" charset="-128"/>
                        </a:rPr>
                        <a:t>　</a:t>
                      </a:r>
                      <a:endParaRPr kumimoji="1" lang="en-US" altLang="ja-JP" sz="1400" b="1"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r>
                        <a:rPr kumimoji="1" lang="ja-JP" altLang="en-US" sz="1400" b="1" dirty="0">
                          <a:solidFill>
                            <a:schemeClr val="bg2">
                              <a:lumMod val="25000"/>
                            </a:schemeClr>
                          </a:solidFill>
                          <a:latin typeface="EPSON 太丸ゴシック体Ｂ" panose="020F0709000000000000" pitchFamily="49" charset="-128"/>
                          <a:ea typeface="EPSON 太丸ゴシック体Ｂ" panose="020F0709000000000000" pitchFamily="49" charset="-128"/>
                        </a:rPr>
                        <a:t>　氏　　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190352794"/>
                  </a:ext>
                </a:extLst>
              </a:tr>
              <a:tr h="943536">
                <a:tc>
                  <a:txBody>
                    <a:bodyPr/>
                    <a:lstStyle/>
                    <a:p>
                      <a:r>
                        <a:rPr kumimoji="1" lang="ja-JP" altLang="en-US" sz="1400" b="1" dirty="0">
                          <a:solidFill>
                            <a:schemeClr val="bg2">
                              <a:lumMod val="25000"/>
                            </a:schemeClr>
                          </a:solidFill>
                          <a:latin typeface="EPSON 太丸ゴシック体Ｂ" panose="020F0709000000000000" pitchFamily="49" charset="-128"/>
                          <a:ea typeface="EPSON 太丸ゴシック体Ｂ" panose="020F0709000000000000" pitchFamily="49" charset="-128"/>
                        </a:rPr>
                        <a:t>　年　　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715086993"/>
                  </a:ext>
                </a:extLst>
              </a:tr>
              <a:tr h="943536">
                <a:tc>
                  <a:txBody>
                    <a:bodyPr/>
                    <a:lstStyle/>
                    <a:p>
                      <a:r>
                        <a:rPr kumimoji="1" lang="ja-JP" altLang="en-US" sz="1400" b="1" dirty="0">
                          <a:solidFill>
                            <a:schemeClr val="bg2">
                              <a:lumMod val="25000"/>
                            </a:schemeClr>
                          </a:solidFill>
                          <a:latin typeface="EPSON 太丸ゴシック体Ｂ" panose="020F0709000000000000" pitchFamily="49" charset="-128"/>
                          <a:ea typeface="EPSON 太丸ゴシック体Ｂ" panose="020F0709000000000000" pitchFamily="49" charset="-128"/>
                        </a:rPr>
                        <a:t>　住　　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a:solidFill>
                            <a:schemeClr val="bg2">
                              <a:lumMod val="25000"/>
                            </a:schemeClr>
                          </a:solidFill>
                          <a:latin typeface="EPSON 太丸ゴシック体Ｂ" panose="020F0709000000000000" pitchFamily="49" charset="-128"/>
                          <a:ea typeface="EPSON 太丸ゴシック体Ｂ" panose="020F0709000000000000" pitchFamily="49" charset="-128"/>
                        </a:rPr>
                        <a:t>〒　　</a:t>
                      </a:r>
                      <a:r>
                        <a:rPr kumimoji="1" lang="ja-JP" altLang="en-US" dirty="0" smtClean="0">
                          <a:solidFill>
                            <a:schemeClr val="bg2">
                              <a:lumMod val="25000"/>
                            </a:schemeClr>
                          </a:solidFill>
                          <a:latin typeface="EPSON 太丸ゴシック体Ｂ" panose="020F0709000000000000" pitchFamily="49" charset="-128"/>
                          <a:ea typeface="EPSON 太丸ゴシック体Ｂ" panose="020F0709000000000000" pitchFamily="49" charset="-128"/>
                        </a:rPr>
                        <a:t>　－</a:t>
                      </a:r>
                      <a:r>
                        <a:rPr kumimoji="1" lang="ja-JP" altLang="en-US" dirty="0">
                          <a:solidFill>
                            <a:schemeClr val="bg2">
                              <a:lumMod val="25000"/>
                            </a:schemeClr>
                          </a:solidFill>
                          <a:latin typeface="EPSON 太丸ゴシック体Ｂ" panose="020F0709000000000000" pitchFamily="49" charset="-128"/>
                          <a:ea typeface="EPSON 太丸ゴシック体Ｂ" panose="020F0709000000000000" pitchFamily="49" charset="-128"/>
                        </a:rPr>
                        <a:t>　　　</a:t>
                      </a:r>
                      <a:endParaRPr kumimoji="1" lang="en-US" altLang="ja-JP"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endParaRPr kumimoji="1" lang="en-US" altLang="ja-JP"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r>
                        <a:rPr kumimoji="1" lang="ja-JP" altLang="en-US" dirty="0">
                          <a:solidFill>
                            <a:schemeClr val="bg2">
                              <a:lumMod val="25000"/>
                            </a:schemeClr>
                          </a:solidFill>
                          <a:latin typeface="EPSON 太丸ゴシック体Ｂ" panose="020F0709000000000000" pitchFamily="49" charset="-128"/>
                          <a:ea typeface="EPSON 太丸ゴシック体Ｂ" panose="020F0709000000000000" pitchFamily="49" charset="-128"/>
                        </a:rPr>
                        <a:t>　　　　　</a:t>
                      </a:r>
                      <a:r>
                        <a:rPr kumimoji="1" lang="ja-JP" altLang="en-US" dirty="0" smtClean="0">
                          <a:solidFill>
                            <a:schemeClr val="bg2">
                              <a:lumMod val="25000"/>
                            </a:schemeClr>
                          </a:solidFill>
                          <a:latin typeface="EPSON 太丸ゴシック体Ｂ" panose="020F0709000000000000" pitchFamily="49" charset="-128"/>
                          <a:ea typeface="EPSON 太丸ゴシック体Ｂ" panose="020F0709000000000000" pitchFamily="49" charset="-128"/>
                        </a:rPr>
                        <a:t>市</a:t>
                      </a:r>
                      <a:endParaRPr kumimoji="1" lang="en-US" altLang="ja-JP"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endParaRPr kumimoji="1" lang="ja-JP" altLang="en-US"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958200590"/>
                  </a:ext>
                </a:extLst>
              </a:tr>
              <a:tr h="943536">
                <a:tc>
                  <a:txBody>
                    <a:bodyPr/>
                    <a:lstStyle/>
                    <a:p>
                      <a:r>
                        <a:rPr kumimoji="1" lang="ja-JP" altLang="en-US" sz="1400" b="1" dirty="0">
                          <a:solidFill>
                            <a:schemeClr val="bg2">
                              <a:lumMod val="25000"/>
                            </a:schemeClr>
                          </a:solidFill>
                          <a:latin typeface="EPSON 太丸ゴシック体Ｂ" panose="020F0709000000000000" pitchFamily="49" charset="-128"/>
                          <a:ea typeface="EPSON 太丸ゴシック体Ｂ" panose="020F0709000000000000" pitchFamily="49" charset="-128"/>
                        </a:rPr>
                        <a:t>　電話番号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a:solidFill>
                            <a:schemeClr val="bg2">
                              <a:lumMod val="25000"/>
                            </a:schemeClr>
                          </a:solidFill>
                          <a:latin typeface="EPSON 太丸ゴシック体Ｂ" panose="020F0709000000000000" pitchFamily="49" charset="-128"/>
                          <a:ea typeface="EPSON 太丸ゴシック体Ｂ" panose="020F0709000000000000" pitchFamily="49" charset="-128"/>
                        </a:rPr>
                        <a:t>自宅</a:t>
                      </a:r>
                      <a:r>
                        <a:rPr kumimoji="1" lang="ja-JP" altLang="en-US" dirty="0" smtClean="0">
                          <a:solidFill>
                            <a:schemeClr val="bg2">
                              <a:lumMod val="25000"/>
                            </a:schemeClr>
                          </a:solidFill>
                          <a:latin typeface="EPSON 太丸ゴシック体Ｂ" panose="020F0709000000000000" pitchFamily="49" charset="-128"/>
                          <a:ea typeface="EPSON 太丸ゴシック体Ｂ" panose="020F0709000000000000" pitchFamily="49" charset="-128"/>
                        </a:rPr>
                        <a:t>：　　　　－　　　　　－</a:t>
                      </a:r>
                      <a:endParaRPr kumimoji="1" lang="en-US" altLang="ja-JP"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endParaRPr kumimoji="1" lang="en-US" altLang="ja-JP"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r>
                        <a:rPr kumimoji="1" lang="ja-JP" altLang="en-US" dirty="0">
                          <a:solidFill>
                            <a:schemeClr val="bg2">
                              <a:lumMod val="25000"/>
                            </a:schemeClr>
                          </a:solidFill>
                          <a:latin typeface="EPSON 太丸ゴシック体Ｂ" panose="020F0709000000000000" pitchFamily="49" charset="-128"/>
                          <a:ea typeface="EPSON 太丸ゴシック体Ｂ" panose="020F0709000000000000" pitchFamily="49" charset="-128"/>
                        </a:rPr>
                        <a:t>携帯</a:t>
                      </a:r>
                      <a:r>
                        <a:rPr kumimoji="1" lang="ja-JP" altLang="en-US" dirty="0" smtClean="0">
                          <a:solidFill>
                            <a:schemeClr val="bg2">
                              <a:lumMod val="25000"/>
                            </a:schemeClr>
                          </a:solidFill>
                          <a:latin typeface="EPSON 太丸ゴシック体Ｂ" panose="020F0709000000000000" pitchFamily="49" charset="-128"/>
                          <a:ea typeface="EPSON 太丸ゴシック体Ｂ" panose="020F0709000000000000" pitchFamily="49" charset="-128"/>
                        </a:rPr>
                        <a:t>：　　　　－　　　　　－</a:t>
                      </a:r>
                      <a:endParaRPr kumimoji="1" lang="ja-JP" altLang="en-US"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719073961"/>
                  </a:ext>
                </a:extLst>
              </a:tr>
              <a:tr h="943536">
                <a:tc>
                  <a:txBody>
                    <a:bodyPr/>
                    <a:lstStyle/>
                    <a:p>
                      <a:r>
                        <a:rPr kumimoji="1" lang="ja-JP" altLang="en-US" sz="1400" b="1" dirty="0">
                          <a:solidFill>
                            <a:schemeClr val="bg2">
                              <a:lumMod val="25000"/>
                            </a:schemeClr>
                          </a:solidFill>
                          <a:latin typeface="EPSON 太丸ゴシック体Ｂ" panose="020F0709000000000000" pitchFamily="49" charset="-128"/>
                          <a:ea typeface="EPSON 太丸ゴシック体Ｂ" panose="020F0709000000000000" pitchFamily="49" charset="-128"/>
                        </a:rPr>
                        <a:t>　備　　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050" dirty="0">
                          <a:solidFill>
                            <a:schemeClr val="bg2">
                              <a:lumMod val="25000"/>
                            </a:schemeClr>
                          </a:solidFill>
                          <a:latin typeface="EPSON 太丸ゴシック体Ｂ" panose="020F0709000000000000" pitchFamily="49" charset="-128"/>
                          <a:ea typeface="EPSON 太丸ゴシック体Ｂ" panose="020F0709000000000000" pitchFamily="49" charset="-128"/>
                        </a:rPr>
                        <a:t>※</a:t>
                      </a:r>
                      <a:r>
                        <a:rPr kumimoji="1" lang="ja-JP" altLang="en-US" sz="1050" dirty="0">
                          <a:solidFill>
                            <a:schemeClr val="bg2">
                              <a:lumMod val="25000"/>
                            </a:schemeClr>
                          </a:solidFill>
                          <a:latin typeface="EPSON 太丸ゴシック体Ｂ" panose="020F0709000000000000" pitchFamily="49" charset="-128"/>
                          <a:ea typeface="EPSON 太丸ゴシック体Ｂ" panose="020F0709000000000000" pitchFamily="49" charset="-128"/>
                        </a:rPr>
                        <a:t>フォローアップ研修の方は、受講予定の講義名などをご記入ください。</a:t>
                      </a:r>
                      <a:endParaRPr kumimoji="1" lang="en-US" altLang="ja-JP" sz="1050"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endParaRPr kumimoji="1" lang="en-US" altLang="ja-JP"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endParaRPr kumimoji="1" lang="en-US" altLang="ja-JP"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endParaRPr kumimoji="1" lang="en-US" altLang="ja-JP"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endParaRPr kumimoji="1" lang="en-US" altLang="ja-JP"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endParaRPr kumimoji="1" lang="en-US" altLang="ja-JP"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endParaRPr kumimoji="1" lang="en-US" altLang="ja-JP"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endParaRPr kumimoji="1" lang="ja-JP" altLang="en-US"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362745779"/>
                  </a:ext>
                </a:extLst>
              </a:tr>
            </a:tbl>
          </a:graphicData>
        </a:graphic>
      </p:graphicFrame>
      <p:sp>
        <p:nvSpPr>
          <p:cNvPr id="12" name="テキスト ボックス 11">
            <a:extLst>
              <a:ext uri="{FF2B5EF4-FFF2-40B4-BE49-F238E27FC236}">
                <a16:creationId xmlns:a16="http://schemas.microsoft.com/office/drawing/2014/main" xmlns="" id="{E355332F-0FF2-64E6-62F7-9257D2CDF26C}"/>
              </a:ext>
            </a:extLst>
          </p:cNvPr>
          <p:cNvSpPr txBox="1"/>
          <p:nvPr/>
        </p:nvSpPr>
        <p:spPr>
          <a:xfrm>
            <a:off x="224200" y="9023738"/>
            <a:ext cx="6109365" cy="769441"/>
          </a:xfrm>
          <a:prstGeom prst="rect">
            <a:avLst/>
          </a:prstGeom>
          <a:noFill/>
        </p:spPr>
        <p:txBody>
          <a:bodyPr wrap="none" rtlCol="0">
            <a:spAutoFit/>
          </a:bodyPr>
          <a:lstStyle/>
          <a:p>
            <a:r>
              <a:rPr kumimoji="1" lang="ja-JP" altLang="en-US" sz="1100" dirty="0">
                <a:solidFill>
                  <a:schemeClr val="bg2">
                    <a:lumMod val="25000"/>
                  </a:schemeClr>
                </a:solidFill>
                <a:latin typeface="EPSON 太丸ゴシック体Ｂ" panose="020F0709000000000000" pitchFamily="49" charset="-128"/>
                <a:ea typeface="EPSON 太丸ゴシック体Ｂ" panose="020F0709000000000000" pitchFamily="49" charset="-128"/>
              </a:rPr>
              <a:t>～注意事項～</a:t>
            </a:r>
            <a:endParaRPr kumimoji="1" lang="en-US" altLang="ja-JP" sz="1100"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r>
              <a:rPr kumimoji="1" lang="en-US" altLang="ja-JP" sz="1100" dirty="0">
                <a:solidFill>
                  <a:schemeClr val="bg2">
                    <a:lumMod val="25000"/>
                  </a:schemeClr>
                </a:solidFill>
                <a:latin typeface="EPSON 太丸ゴシック体Ｂ" panose="020F0709000000000000" pitchFamily="49" charset="-128"/>
                <a:ea typeface="EPSON 太丸ゴシック体Ｂ" panose="020F0709000000000000" pitchFamily="49" charset="-128"/>
              </a:rPr>
              <a:t>※</a:t>
            </a:r>
            <a:r>
              <a:rPr kumimoji="1" lang="ja-JP" altLang="en-US" sz="1100" dirty="0">
                <a:solidFill>
                  <a:schemeClr val="bg2">
                    <a:lumMod val="25000"/>
                  </a:schemeClr>
                </a:solidFill>
                <a:latin typeface="EPSON 太丸ゴシック体Ｂ" panose="020F0709000000000000" pitchFamily="49" charset="-128"/>
                <a:ea typeface="EPSON 太丸ゴシック体Ｂ" panose="020F0709000000000000" pitchFamily="49" charset="-128"/>
              </a:rPr>
              <a:t>本講座は、受講することによって何らかの資格が得られるというものではありません。</a:t>
            </a:r>
            <a:endParaRPr kumimoji="1" lang="en-US" altLang="ja-JP" sz="1100"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r>
              <a:rPr kumimoji="1" lang="en-US" altLang="ja-JP" sz="1100" dirty="0">
                <a:solidFill>
                  <a:schemeClr val="bg2">
                    <a:lumMod val="25000"/>
                  </a:schemeClr>
                </a:solidFill>
                <a:latin typeface="EPSON 太丸ゴシック体Ｂ" panose="020F0709000000000000" pitchFamily="49" charset="-128"/>
                <a:ea typeface="EPSON 太丸ゴシック体Ｂ" panose="020F0709000000000000" pitchFamily="49" charset="-128"/>
              </a:rPr>
              <a:t>※</a:t>
            </a:r>
            <a:r>
              <a:rPr kumimoji="1" lang="ja-JP" altLang="en-US" sz="1100" dirty="0">
                <a:solidFill>
                  <a:schemeClr val="bg2">
                    <a:lumMod val="25000"/>
                  </a:schemeClr>
                </a:solidFill>
                <a:latin typeface="EPSON 太丸ゴシック体Ｂ" panose="020F0709000000000000" pitchFamily="49" charset="-128"/>
                <a:ea typeface="EPSON 太丸ゴシック体Ｂ" panose="020F0709000000000000" pitchFamily="49" charset="-128"/>
              </a:rPr>
              <a:t>フォローアップ研修の方（昨年受講された方）は、科目を選択し受講することができます。</a:t>
            </a:r>
            <a:endParaRPr kumimoji="1" lang="en-US" altLang="ja-JP" sz="1100" dirty="0">
              <a:solidFill>
                <a:schemeClr val="bg2">
                  <a:lumMod val="25000"/>
                </a:schemeClr>
              </a:solidFill>
              <a:latin typeface="EPSON 太丸ゴシック体Ｂ" panose="020F0709000000000000" pitchFamily="49" charset="-128"/>
              <a:ea typeface="EPSON 太丸ゴシック体Ｂ" panose="020F0709000000000000" pitchFamily="49" charset="-128"/>
            </a:endParaRPr>
          </a:p>
          <a:p>
            <a:r>
              <a:rPr kumimoji="1" lang="en-US" altLang="ja-JP" sz="1100" dirty="0">
                <a:solidFill>
                  <a:schemeClr val="bg2">
                    <a:lumMod val="25000"/>
                  </a:schemeClr>
                </a:solidFill>
                <a:latin typeface="EPSON 太丸ゴシック体Ｂ" panose="020F0709000000000000" pitchFamily="49" charset="-128"/>
                <a:ea typeface="EPSON 太丸ゴシック体Ｂ" panose="020F0709000000000000" pitchFamily="49" charset="-128"/>
              </a:rPr>
              <a:t>※</a:t>
            </a:r>
            <a:r>
              <a:rPr kumimoji="1" lang="ja-JP" altLang="en-US" sz="1100" dirty="0">
                <a:solidFill>
                  <a:schemeClr val="bg2">
                    <a:lumMod val="25000"/>
                  </a:schemeClr>
                </a:solidFill>
                <a:latin typeface="EPSON 太丸ゴシック体Ｂ" panose="020F0709000000000000" pitchFamily="49" charset="-128"/>
                <a:ea typeface="EPSON 太丸ゴシック体Ｂ" panose="020F0709000000000000" pitchFamily="49" charset="-128"/>
              </a:rPr>
              <a:t>意思決定支援の講義については、フォローアップ研修必須の科目とさせていただきます。</a:t>
            </a:r>
          </a:p>
        </p:txBody>
      </p:sp>
      <p:sp>
        <p:nvSpPr>
          <p:cNvPr id="4" name="テキスト ボックス 3">
            <a:extLst>
              <a:ext uri="{FF2B5EF4-FFF2-40B4-BE49-F238E27FC236}">
                <a16:creationId xmlns:a16="http://schemas.microsoft.com/office/drawing/2014/main" xmlns="" id="{1FD78AE6-8040-170B-87F0-7EDA7A106D05}"/>
              </a:ext>
            </a:extLst>
          </p:cNvPr>
          <p:cNvSpPr txBox="1"/>
          <p:nvPr/>
        </p:nvSpPr>
        <p:spPr>
          <a:xfrm>
            <a:off x="524435" y="2384085"/>
            <a:ext cx="1181100" cy="276999"/>
          </a:xfrm>
          <a:prstGeom prst="rect">
            <a:avLst/>
          </a:prstGeom>
          <a:noFill/>
        </p:spPr>
        <p:txBody>
          <a:bodyPr wrap="square" rtlCol="0">
            <a:spAutoFit/>
          </a:bodyPr>
          <a:lstStyle/>
          <a:p>
            <a:r>
              <a:rPr kumimoji="1" lang="ja-JP" altLang="en-US" sz="1200" dirty="0">
                <a:latin typeface="HG丸ｺﾞｼｯｸM-PRO" panose="020F0600000000000000" pitchFamily="50" charset="-128"/>
                <a:ea typeface="HG丸ｺﾞｼｯｸM-PRO" panose="020F0600000000000000" pitchFamily="50" charset="-128"/>
              </a:rPr>
              <a:t>ふ り が な</a:t>
            </a:r>
          </a:p>
        </p:txBody>
      </p:sp>
    </p:spTree>
    <p:extLst>
      <p:ext uri="{BB962C8B-B14F-4D97-AF65-F5344CB8AC3E}">
        <p14:creationId xmlns:p14="http://schemas.microsoft.com/office/powerpoint/2010/main" val="39344921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115</Words>
  <Application>Microsoft Office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Aptos</vt:lpstr>
      <vt:lpstr>Aptos Display</vt:lpstr>
      <vt:lpstr>EPSON 太丸ゴシック体Ｂ</vt:lpstr>
      <vt:lpstr>HG丸ｺﾞｼｯｸM-PRO</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加藤　貴宏</dc:creator>
  <cp:lastModifiedBy>加藤　貴宏</cp:lastModifiedBy>
  <cp:revision>3</cp:revision>
  <dcterms:modified xsi:type="dcterms:W3CDTF">2025-08-19T23:28:47Z</dcterms:modified>
</cp:coreProperties>
</file>